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3"/>
  </p:notesMasterIdLst>
  <p:sldIdLst>
    <p:sldId id="256" r:id="rId2"/>
    <p:sldId id="257" r:id="rId3"/>
    <p:sldId id="282" r:id="rId4"/>
    <p:sldId id="281" r:id="rId5"/>
    <p:sldId id="271" r:id="rId6"/>
    <p:sldId id="273" r:id="rId7"/>
    <p:sldId id="277" r:id="rId8"/>
    <p:sldId id="274" r:id="rId9"/>
    <p:sldId id="276" r:id="rId10"/>
    <p:sldId id="278" r:id="rId11"/>
    <p:sldId id="272" r:id="rId12"/>
    <p:sldId id="279" r:id="rId13"/>
    <p:sldId id="280" r:id="rId14"/>
    <p:sldId id="275" r:id="rId15"/>
    <p:sldId id="289" r:id="rId16"/>
    <p:sldId id="291" r:id="rId17"/>
    <p:sldId id="290" r:id="rId18"/>
    <p:sldId id="292" r:id="rId19"/>
    <p:sldId id="293" r:id="rId20"/>
    <p:sldId id="284" r:id="rId21"/>
    <p:sldId id="294" r:id="rId22"/>
    <p:sldId id="285" r:id="rId23"/>
    <p:sldId id="286" r:id="rId24"/>
    <p:sldId id="288" r:id="rId25"/>
    <p:sldId id="287" r:id="rId26"/>
    <p:sldId id="300" r:id="rId27"/>
    <p:sldId id="295" r:id="rId28"/>
    <p:sldId id="296" r:id="rId29"/>
    <p:sldId id="297" r:id="rId30"/>
    <p:sldId id="298" r:id="rId31"/>
    <p:sldId id="299" r:id="rId32"/>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65C0"/>
    <a:srgbClr val="00AEEE"/>
    <a:srgbClr val="C92405"/>
    <a:srgbClr val="DD2909"/>
    <a:srgbClr val="37D2EA"/>
    <a:srgbClr val="38E1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off" i="off">
        <a:fontRef idx="minor">
          <a:srgbClr val="000000"/>
        </a:fontRef>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3D7"/>
          </a:solidFill>
        </a:fill>
      </a:tcStyle>
    </a:wholeTbl>
    <a:band2H>
      <a:tcTxStyle/>
      <a:tcStyle>
        <a:tcBdr/>
        <a:fill>
          <a:solidFill>
            <a:srgbClr val="C3C2C2"/>
          </a:solidFill>
        </a:fill>
      </a:tcStyle>
    </a:band2H>
    <a:firstCol>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a:tcStyle>
        <a:tcBdr/>
        <a:fill>
          <a:solidFill>
            <a:srgbClr val="DCE5E6"/>
          </a:solidFill>
        </a:fill>
      </a:tcStyle>
    </a:band2H>
    <a:firstCol>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a:tcStyle>
        <a:tcBdr/>
        <a:fill>
          <a:solidFill>
            <a:srgbClr val="DEDEDF"/>
          </a:solidFill>
        </a:fill>
      </a:tcStyle>
    </a:band2H>
    <a:firstCol>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a:ea typeface="Helvetica"/>
          <a:cs typeface="Helvetica"/>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1348"/>
    <p:restoredTop sz="94545"/>
  </p:normalViewPr>
  <p:slideViewPr>
    <p:cSldViewPr snapToGrid="0" snapToObjects="1">
      <p:cViewPr varScale="1">
        <p:scale>
          <a:sx n="73" d="100"/>
          <a:sy n="73" d="100"/>
        </p:scale>
        <p:origin x="1216" y="440"/>
      </p:cViewPr>
      <p:guideLst/>
    </p:cSldViewPr>
  </p:slideViewPr>
  <p:notesTextViewPr>
    <p:cViewPr>
      <p:scale>
        <a:sx n="75" d="100"/>
        <a:sy n="75"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1143000" y="685800"/>
            <a:ext cx="4572000" cy="3429000"/>
          </a:xfrm>
          <a:prstGeom prst="rect">
            <a:avLst/>
          </a:prstGeom>
        </p:spPr>
        <p:txBody>
          <a:bodyPr/>
          <a:lstStyle/>
          <a:p>
            <a:endParaRPr dirty="0"/>
          </a:p>
        </p:txBody>
      </p:sp>
      <p:sp>
        <p:nvSpPr>
          <p:cNvPr id="117" name="Shape 117"/>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13454608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6602292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78549721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09627752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9238341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4087105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1468333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6638993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52934203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77989390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1435749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8930673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85598794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54452022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81629706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62731005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38355965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78595323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13266922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53457774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75002738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564775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2560449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50506324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29328037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7039528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38455756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8016733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6125617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30863304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5375297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amp; Subtitle">
    <p:spTree>
      <p:nvGrpSpPr>
        <p:cNvPr id="1" name=""/>
        <p:cNvGrpSpPr/>
        <p:nvPr/>
      </p:nvGrpSpPr>
      <p:grpSpPr>
        <a:xfrm>
          <a:off x="0" y="0"/>
          <a:ext cx="0" cy="0"/>
          <a:chOff x="0" y="0"/>
          <a:chExt cx="0" cy="0"/>
        </a:xfrm>
      </p:grpSpPr>
      <p:sp>
        <p:nvSpPr>
          <p:cNvPr id="11" name="Title Text"/>
          <p:cNvSpPr txBox="1">
            <a:spLocks noGrp="1"/>
          </p:cNvSpPr>
          <p:nvPr>
            <p:ph type="title"/>
          </p:nvPr>
        </p:nvSpPr>
        <p:spPr>
          <a:xfrm>
            <a:off x="1270000" y="1638300"/>
            <a:ext cx="10464800" cy="3302000"/>
          </a:xfrm>
          <a:prstGeom prst="rect">
            <a:avLst/>
          </a:prstGeom>
        </p:spPr>
        <p:txBody>
          <a:bodyPr anchor="b"/>
          <a:lstStyle/>
          <a:p>
            <a:r>
              <a:t>Title Text</a:t>
            </a:r>
          </a:p>
        </p:txBody>
      </p:sp>
      <p:sp>
        <p:nvSpPr>
          <p:cNvPr id="12" name="Body Level One…"/>
          <p:cNvSpPr txBox="1">
            <a:spLocks noGrp="1"/>
          </p:cNvSpPr>
          <p:nvPr>
            <p:ph type="body" sz="quarter" idx="1"/>
          </p:nvPr>
        </p:nvSpPr>
        <p:spPr>
          <a:xfrm>
            <a:off x="1270000" y="5029200"/>
            <a:ext cx="10464800" cy="11303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13"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102" name="Image"/>
          <p:cNvSpPr>
            <a:spLocks noGrp="1"/>
          </p:cNvSpPr>
          <p:nvPr>
            <p:ph type="pic" idx="13"/>
          </p:nvPr>
        </p:nvSpPr>
        <p:spPr>
          <a:xfrm>
            <a:off x="-812800" y="0"/>
            <a:ext cx="15232066" cy="10160000"/>
          </a:xfrm>
          <a:prstGeom prst="rect">
            <a:avLst/>
          </a:prstGeom>
        </p:spPr>
        <p:txBody>
          <a:bodyPr lIns="91439" tIns="45719" rIns="91439" bIns="45719" anchor="t">
            <a:noAutofit/>
          </a:bodyPr>
          <a:lstStyle/>
          <a:p>
            <a:endParaRPr dirty="0"/>
          </a:p>
        </p:txBody>
      </p:sp>
      <p:sp>
        <p:nvSpPr>
          <p:cNvPr id="103"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10"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 Centre">
    <p:spTree>
      <p:nvGrpSpPr>
        <p:cNvPr id="1" name=""/>
        <p:cNvGrpSpPr/>
        <p:nvPr/>
      </p:nvGrpSpPr>
      <p:grpSpPr>
        <a:xfrm>
          <a:off x="0" y="0"/>
          <a:ext cx="0" cy="0"/>
          <a:chOff x="0" y="0"/>
          <a:chExt cx="0" cy="0"/>
        </a:xfrm>
      </p:grpSpPr>
      <p:sp>
        <p:nvSpPr>
          <p:cNvPr id="30" name="Title Text"/>
          <p:cNvSpPr txBox="1">
            <a:spLocks noGrp="1"/>
          </p:cNvSpPr>
          <p:nvPr>
            <p:ph type="title"/>
          </p:nvPr>
        </p:nvSpPr>
        <p:spPr>
          <a:xfrm>
            <a:off x="1270000" y="3225800"/>
            <a:ext cx="10464800" cy="3302000"/>
          </a:xfrm>
          <a:prstGeom prst="rect">
            <a:avLst/>
          </a:prstGeom>
        </p:spPr>
        <p:txBody>
          <a:bodyPr/>
          <a:lstStyle/>
          <a:p>
            <a:r>
              <a:t>Title Text</a:t>
            </a:r>
          </a:p>
        </p:txBody>
      </p:sp>
      <p:sp>
        <p:nvSpPr>
          <p:cNvPr id="31"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Photo - Vertical">
    <p:spTree>
      <p:nvGrpSpPr>
        <p:cNvPr id="1" name=""/>
        <p:cNvGrpSpPr/>
        <p:nvPr/>
      </p:nvGrpSpPr>
      <p:grpSpPr>
        <a:xfrm>
          <a:off x="0" y="0"/>
          <a:ext cx="0" cy="0"/>
          <a:chOff x="0" y="0"/>
          <a:chExt cx="0" cy="0"/>
        </a:xfrm>
      </p:grpSpPr>
      <p:sp>
        <p:nvSpPr>
          <p:cNvPr id="38" name="Image"/>
          <p:cNvSpPr>
            <a:spLocks noGrp="1"/>
          </p:cNvSpPr>
          <p:nvPr>
            <p:ph type="pic" idx="13"/>
          </p:nvPr>
        </p:nvSpPr>
        <p:spPr>
          <a:xfrm>
            <a:off x="2717800" y="635000"/>
            <a:ext cx="12357100" cy="8238067"/>
          </a:xfrm>
          <a:prstGeom prst="rect">
            <a:avLst/>
          </a:prstGeom>
        </p:spPr>
        <p:txBody>
          <a:bodyPr lIns="91439" tIns="45719" rIns="91439" bIns="45719" anchor="t">
            <a:noAutofit/>
          </a:bodyPr>
          <a:lstStyle/>
          <a:p>
            <a:endParaRPr dirty="0"/>
          </a:p>
        </p:txBody>
      </p:sp>
      <p:sp>
        <p:nvSpPr>
          <p:cNvPr id="39" name="Title Text"/>
          <p:cNvSpPr txBox="1">
            <a:spLocks noGrp="1"/>
          </p:cNvSpPr>
          <p:nvPr>
            <p:ph type="title"/>
          </p:nvPr>
        </p:nvSpPr>
        <p:spPr>
          <a:xfrm>
            <a:off x="952500" y="635000"/>
            <a:ext cx="5334000" cy="3987800"/>
          </a:xfrm>
          <a:prstGeom prst="rect">
            <a:avLst/>
          </a:prstGeom>
        </p:spPr>
        <p:txBody>
          <a:bodyPr anchor="b"/>
          <a:lstStyle>
            <a:lvl1pPr>
              <a:defRPr sz="6000"/>
            </a:lvl1pPr>
          </a:lstStyle>
          <a:p>
            <a:r>
              <a:t>Title Text</a:t>
            </a:r>
          </a:p>
        </p:txBody>
      </p:sp>
      <p:sp>
        <p:nvSpPr>
          <p:cNvPr id="40" name="Body Level One…"/>
          <p:cNvSpPr txBox="1">
            <a:spLocks noGrp="1"/>
          </p:cNvSpPr>
          <p:nvPr>
            <p:ph type="body" sz="quarter" idx="1"/>
          </p:nvPr>
        </p:nvSpPr>
        <p:spPr>
          <a:xfrm>
            <a:off x="952500" y="4762500"/>
            <a:ext cx="5334000" cy="41021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41"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48" name="Title Text"/>
          <p:cNvSpPr txBox="1">
            <a:spLocks noGrp="1"/>
          </p:cNvSpPr>
          <p:nvPr>
            <p:ph type="title"/>
          </p:nvPr>
        </p:nvSpPr>
        <p:spPr>
          <a:prstGeom prst="rect">
            <a:avLst/>
          </a:prstGeom>
        </p:spPr>
        <p:txBody>
          <a:bodyPr/>
          <a:lstStyle/>
          <a:p>
            <a:r>
              <a:t>Title Text</a:t>
            </a:r>
          </a:p>
        </p:txBody>
      </p:sp>
      <p:sp>
        <p:nvSpPr>
          <p:cNvPr id="49"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6" name="Title Text"/>
          <p:cNvSpPr txBox="1">
            <a:spLocks noGrp="1"/>
          </p:cNvSpPr>
          <p:nvPr>
            <p:ph type="title"/>
          </p:nvPr>
        </p:nvSpPr>
        <p:spPr>
          <a:prstGeom prst="rect">
            <a:avLst/>
          </a:prstGeom>
        </p:spPr>
        <p:txBody>
          <a:bodyPr/>
          <a:lstStyle/>
          <a:p>
            <a:r>
              <a:t>Title Text</a:t>
            </a:r>
          </a:p>
        </p:txBody>
      </p:sp>
      <p:sp>
        <p:nvSpPr>
          <p:cNvPr id="57"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8"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65" name="Image"/>
          <p:cNvSpPr>
            <a:spLocks noGrp="1"/>
          </p:cNvSpPr>
          <p:nvPr>
            <p:ph type="pic" idx="13"/>
          </p:nvPr>
        </p:nvSpPr>
        <p:spPr>
          <a:xfrm>
            <a:off x="4533900" y="2603500"/>
            <a:ext cx="9429750" cy="6286500"/>
          </a:xfrm>
          <a:prstGeom prst="rect">
            <a:avLst/>
          </a:prstGeom>
        </p:spPr>
        <p:txBody>
          <a:bodyPr lIns="91439" tIns="45719" rIns="91439" bIns="45719" anchor="t">
            <a:noAutofit/>
          </a:bodyPr>
          <a:lstStyle/>
          <a:p>
            <a:endParaRPr dirty="0"/>
          </a:p>
        </p:txBody>
      </p:sp>
      <p:sp>
        <p:nvSpPr>
          <p:cNvPr id="66" name="Title Text"/>
          <p:cNvSpPr txBox="1">
            <a:spLocks noGrp="1"/>
          </p:cNvSpPr>
          <p:nvPr>
            <p:ph type="title"/>
          </p:nvPr>
        </p:nvSpPr>
        <p:spPr>
          <a:prstGeom prst="rect">
            <a:avLst/>
          </a:prstGeom>
        </p:spPr>
        <p:txBody>
          <a:bodyPr/>
          <a:lstStyle/>
          <a:p>
            <a:r>
              <a:t>Title Text</a:t>
            </a:r>
          </a:p>
        </p:txBody>
      </p:sp>
      <p:sp>
        <p:nvSpPr>
          <p:cNvPr id="67" name="Body Level One…"/>
          <p:cNvSpPr txBox="1">
            <a:spLocks noGrp="1"/>
          </p:cNvSpPr>
          <p:nvPr>
            <p:ph type="body" sz="half" idx="1"/>
          </p:nvPr>
        </p:nvSpPr>
        <p:spPr>
          <a:xfrm>
            <a:off x="952500" y="2603500"/>
            <a:ext cx="5334000" cy="6286500"/>
          </a:xfrm>
          <a:prstGeom prst="rect">
            <a:avLst/>
          </a:prstGeom>
        </p:spPr>
        <p:txBody>
          <a:bodyPr/>
          <a:lstStyle>
            <a:lvl1pPr marL="342900" indent="-342900">
              <a:spcBef>
                <a:spcPts val="3200"/>
              </a:spcBef>
              <a:defRPr sz="2800"/>
            </a:lvl1pPr>
            <a:lvl2pPr marL="685800" indent="-342900">
              <a:spcBef>
                <a:spcPts val="3200"/>
              </a:spcBef>
              <a:defRPr sz="2800"/>
            </a:lvl2pPr>
            <a:lvl3pPr marL="1028700" indent="-342900">
              <a:spcBef>
                <a:spcPts val="3200"/>
              </a:spcBef>
              <a:defRPr sz="2800"/>
            </a:lvl3pPr>
            <a:lvl4pPr marL="1371600" indent="-342900">
              <a:spcBef>
                <a:spcPts val="3200"/>
              </a:spcBef>
              <a:defRPr sz="2800"/>
            </a:lvl4pPr>
            <a:lvl5pPr marL="1714500" indent="-342900">
              <a:spcBef>
                <a:spcPts val="3200"/>
              </a:spcBef>
              <a:defRPr sz="2800"/>
            </a:lvl5pPr>
          </a:lstStyle>
          <a:p>
            <a:r>
              <a:t>Body Level One</a:t>
            </a:r>
          </a:p>
          <a:p>
            <a:pPr lvl="1"/>
            <a:r>
              <a:t>Body Level Two</a:t>
            </a:r>
          </a:p>
          <a:p>
            <a:pPr lvl="2"/>
            <a:r>
              <a:t>Body Level Three</a:t>
            </a:r>
          </a:p>
          <a:p>
            <a:pPr lvl="3"/>
            <a:r>
              <a:t>Body Level Four</a:t>
            </a:r>
          </a:p>
          <a:p>
            <a:pPr lvl="4"/>
            <a:r>
              <a:t>Body Level Five</a:t>
            </a:r>
          </a:p>
        </p:txBody>
      </p:sp>
      <p:sp>
        <p:nvSpPr>
          <p:cNvPr id="68"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75" name="Body Level One…"/>
          <p:cNvSpPr txBox="1">
            <a:spLocks noGrp="1"/>
          </p:cNvSpPr>
          <p:nvPr>
            <p:ph type="body" idx="1"/>
          </p:nvPr>
        </p:nvSpPr>
        <p:spPr>
          <a:xfrm>
            <a:off x="952500" y="1270000"/>
            <a:ext cx="11099800" cy="7213600"/>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6"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83" name="Image"/>
          <p:cNvSpPr>
            <a:spLocks noGrp="1"/>
          </p:cNvSpPr>
          <p:nvPr>
            <p:ph type="pic" sz="quarter" idx="13"/>
          </p:nvPr>
        </p:nvSpPr>
        <p:spPr>
          <a:xfrm>
            <a:off x="6680200" y="5026947"/>
            <a:ext cx="6057901" cy="4040705"/>
          </a:xfrm>
          <a:prstGeom prst="rect">
            <a:avLst/>
          </a:prstGeom>
        </p:spPr>
        <p:txBody>
          <a:bodyPr lIns="91439" tIns="45719" rIns="91439" bIns="45719" anchor="t">
            <a:noAutofit/>
          </a:bodyPr>
          <a:lstStyle/>
          <a:p>
            <a:endParaRPr dirty="0"/>
          </a:p>
        </p:txBody>
      </p:sp>
      <p:sp>
        <p:nvSpPr>
          <p:cNvPr id="84" name="Image"/>
          <p:cNvSpPr>
            <a:spLocks noGrp="1"/>
          </p:cNvSpPr>
          <p:nvPr>
            <p:ph type="pic" sz="quarter" idx="14"/>
          </p:nvPr>
        </p:nvSpPr>
        <p:spPr>
          <a:xfrm>
            <a:off x="6502400" y="886747"/>
            <a:ext cx="5867400" cy="3911601"/>
          </a:xfrm>
          <a:prstGeom prst="rect">
            <a:avLst/>
          </a:prstGeom>
        </p:spPr>
        <p:txBody>
          <a:bodyPr lIns="91439" tIns="45719" rIns="91439" bIns="45719" anchor="t">
            <a:noAutofit/>
          </a:bodyPr>
          <a:lstStyle/>
          <a:p>
            <a:endParaRPr dirty="0"/>
          </a:p>
        </p:txBody>
      </p:sp>
      <p:sp>
        <p:nvSpPr>
          <p:cNvPr id="85" name="Image"/>
          <p:cNvSpPr>
            <a:spLocks noGrp="1"/>
          </p:cNvSpPr>
          <p:nvPr>
            <p:ph type="pic" idx="15"/>
          </p:nvPr>
        </p:nvSpPr>
        <p:spPr>
          <a:xfrm>
            <a:off x="-2374900" y="889000"/>
            <a:ext cx="11976100" cy="7984067"/>
          </a:xfrm>
          <a:prstGeom prst="rect">
            <a:avLst/>
          </a:prstGeom>
        </p:spPr>
        <p:txBody>
          <a:bodyPr lIns="91439" tIns="45719" rIns="91439" bIns="45719" anchor="t">
            <a:noAutofit/>
          </a:bodyPr>
          <a:lstStyle/>
          <a:p>
            <a:endParaRPr dirty="0"/>
          </a:p>
        </p:txBody>
      </p:sp>
      <p:sp>
        <p:nvSpPr>
          <p:cNvPr id="86"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93" name="–Johnny Appleseed"/>
          <p:cNvSpPr txBox="1">
            <a:spLocks noGrp="1"/>
          </p:cNvSpPr>
          <p:nvPr>
            <p:ph type="body" sz="quarter" idx="13"/>
          </p:nvPr>
        </p:nvSpPr>
        <p:spPr>
          <a:xfrm>
            <a:off x="1270000" y="6362700"/>
            <a:ext cx="10464800" cy="469900"/>
          </a:xfrm>
          <a:prstGeom prst="rect">
            <a:avLst/>
          </a:prstGeom>
        </p:spPr>
        <p:txBody>
          <a:bodyPr anchor="t">
            <a:spAutoFit/>
          </a:bodyPr>
          <a:lstStyle>
            <a:lvl1pPr marL="0" indent="0" algn="ctr">
              <a:spcBef>
                <a:spcPts val="0"/>
              </a:spcBef>
              <a:buSzTx/>
              <a:buNone/>
              <a:defRPr sz="2400">
                <a:latin typeface="Helvetica"/>
                <a:ea typeface="Helvetica"/>
                <a:cs typeface="Helvetica"/>
                <a:sym typeface="Helvetica"/>
              </a:defRPr>
            </a:lvl1pPr>
          </a:lstStyle>
          <a:p>
            <a:r>
              <a:t>–Johnny Appleseed</a:t>
            </a:r>
          </a:p>
        </p:txBody>
      </p:sp>
      <p:sp>
        <p:nvSpPr>
          <p:cNvPr id="94" name="“Type a quote here.”"/>
          <p:cNvSpPr txBox="1">
            <a:spLocks noGrp="1"/>
          </p:cNvSpPr>
          <p:nvPr>
            <p:ph type="body" sz="quarter" idx="14"/>
          </p:nvPr>
        </p:nvSpPr>
        <p:spPr>
          <a:xfrm>
            <a:off x="1270000" y="4267200"/>
            <a:ext cx="10464800" cy="685800"/>
          </a:xfrm>
          <a:prstGeom prst="rect">
            <a:avLst/>
          </a:prstGeom>
        </p:spPr>
        <p:txBody>
          <a:bodyPr>
            <a:spAutoFit/>
          </a:bodyPr>
          <a:lstStyle>
            <a:lvl1pPr marL="0" indent="0" algn="ctr">
              <a:spcBef>
                <a:spcPts val="0"/>
              </a:spcBef>
              <a:buSzTx/>
              <a:buNone/>
              <a:defRPr sz="3800"/>
            </a:lvl1pPr>
          </a:lstStyle>
          <a:p>
            <a:r>
              <a:t>“Type a quote here.” </a:t>
            </a:r>
          </a:p>
        </p:txBody>
      </p:sp>
      <p:sp>
        <p:nvSpPr>
          <p:cNvPr id="95"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952500" y="444500"/>
            <a:ext cx="11099800" cy="21590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p>
            <a:r>
              <a:t>Title Text</a:t>
            </a:r>
          </a:p>
        </p:txBody>
      </p:sp>
      <p:sp>
        <p:nvSpPr>
          <p:cNvPr id="3" name="Body Level One…"/>
          <p:cNvSpPr txBox="1">
            <a:spLocks noGrp="1"/>
          </p:cNvSpPr>
          <p:nvPr>
            <p:ph type="body" idx="1"/>
          </p:nvPr>
        </p:nvSpPr>
        <p:spPr>
          <a:xfrm>
            <a:off x="952500" y="2603500"/>
            <a:ext cx="11099800" cy="62865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p>
            <a:r>
              <a:t>Body Level One</a:t>
            </a:r>
          </a:p>
          <a:p>
            <a:pPr lvl="1"/>
            <a:r>
              <a:t>Body Level Two</a:t>
            </a:r>
          </a:p>
          <a:p>
            <a:pPr lvl="2"/>
            <a:r>
              <a:t>Body Level Three</a:t>
            </a:r>
          </a:p>
          <a:p>
            <a:pPr lvl="3"/>
            <a:r>
              <a:t>Body Level Four</a:t>
            </a:r>
          </a:p>
          <a:p>
            <a:pPr lvl="4"/>
            <a:r>
              <a:t>Body Level Five</a:t>
            </a:r>
          </a:p>
        </p:txBody>
      </p:sp>
      <p:sp>
        <p:nvSpPr>
          <p:cNvPr id="4" name="Slide Number"/>
          <p:cNvSpPr txBox="1">
            <a:spLocks noGrp="1"/>
          </p:cNvSpPr>
          <p:nvPr>
            <p:ph type="sldNum" sz="quarter" idx="2"/>
          </p:nvPr>
        </p:nvSpPr>
        <p:spPr>
          <a:xfrm>
            <a:off x="6311798" y="9251950"/>
            <a:ext cx="368504" cy="381000"/>
          </a:xfrm>
          <a:prstGeom prst="rect">
            <a:avLst/>
          </a:prstGeom>
          <a:ln w="12700">
            <a:miter lim="400000"/>
          </a:ln>
        </p:spPr>
        <p:txBody>
          <a:bodyPr wrap="none" lIns="50800" tIns="50800" rIns="50800" bIns="50800">
            <a:spAutoFit/>
          </a:bodyPr>
          <a:lstStyle>
            <a:lvl1pPr>
              <a:defRPr sz="1800"/>
            </a:lvl1pPr>
          </a:lstStyle>
          <a:p>
            <a:fld id="{86CB4B4D-7CA3-9044-876B-883B54F8677D}" type="slidenum">
              <a:rPr/>
              <a:t>‹#›</a:t>
            </a:fld>
            <a:endParaRPr dirty="0"/>
          </a:p>
        </p:txBody>
      </p:sp>
    </p:spTree>
  </p:cSld>
  <p:clrMap bg1="lt1" tx1="dk1" bg2="lt2" tx2="dk2" accent1="accent1" accent2="accent2" accent3="accent3" accent4="accent4" accent5="accent5" accent6="accent6" hlink="hlink" folHlink="folHlink"/>
  <p:sldLayoutIdLst>
    <p:sldLayoutId id="2147483649"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ransition spd="med"/>
  <p:txStyles>
    <p:titleStyle>
      <a:lvl1pPr marL="0" marR="0" indent="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9pPr>
    </p:titleStyle>
    <p:bodyStyle>
      <a:lvl1pPr marL="444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1pPr>
      <a:lvl2pPr marL="889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2pPr>
      <a:lvl3pPr marL="1333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3pPr>
      <a:lvl4pPr marL="1778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4pPr>
      <a:lvl5pPr marL="2222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5pPr>
      <a:lvl6pPr marL="2667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6pPr>
      <a:lvl7pPr marL="3111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7pPr>
      <a:lvl8pPr marL="3556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8pPr>
      <a:lvl9pPr marL="4000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9pPr>
    </p:bodyStyle>
    <p:otherStyle>
      <a:lvl1pPr marL="0" marR="0" indent="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18.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7.png"/><Relationship Id="rId7" Type="http://schemas.openxmlformats.org/officeDocument/2006/relationships/image" Target="../media/image10.png"/><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18.png"/><Relationship Id="rId9" Type="http://schemas.openxmlformats.org/officeDocument/2006/relationships/image" Target="../media/image12.png"/></Relationships>
</file>

<file path=ppt/slides/_rels/slide19.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7.png"/><Relationship Id="rId7" Type="http://schemas.openxmlformats.org/officeDocument/2006/relationships/image" Target="../media/image15.png"/><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9.png"/><Relationship Id="rId9" Type="http://schemas.openxmlformats.org/officeDocument/2006/relationships/image" Target="../media/image17.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20.png"/><Relationship Id="rId7" Type="http://schemas.openxmlformats.org/officeDocument/2006/relationships/image" Target="../media/image23.png"/><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22.png"/><Relationship Id="rId4" Type="http://schemas.openxmlformats.org/officeDocument/2006/relationships/image" Target="../media/image21.png"/><Relationship Id="rId9" Type="http://schemas.openxmlformats.org/officeDocument/2006/relationships/image" Target="../media/image25.png"/></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1.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2.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3.xml"/><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png"/></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4.xml"/><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4.png"/></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5.xml"/><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6.png"/></Relationships>
</file>

<file path=ppt/slides/_rels/slide26.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20.png"/><Relationship Id="rId7" Type="http://schemas.openxmlformats.org/officeDocument/2006/relationships/image" Target="../media/image23.png"/><Relationship Id="rId2" Type="http://schemas.openxmlformats.org/officeDocument/2006/relationships/notesSlide" Target="../notesSlides/notesSlide26.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22.png"/><Relationship Id="rId4" Type="http://schemas.openxmlformats.org/officeDocument/2006/relationships/image" Target="../media/image21.png"/><Relationship Id="rId9" Type="http://schemas.openxmlformats.org/officeDocument/2006/relationships/image" Target="../media/image25.png"/></Relationships>
</file>

<file path=ppt/slides/_rels/slide2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7.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8.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2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9.xml"/><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0.xml"/><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4.png"/></Relationships>
</file>

<file path=ppt/slides/_rels/slide3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1.xml"/><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6.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Word of the Day…"/>
          <p:cNvSpPr txBox="1"/>
          <p:nvPr/>
        </p:nvSpPr>
        <p:spPr>
          <a:xfrm>
            <a:off x="219430" y="152303"/>
            <a:ext cx="12565940" cy="3180358"/>
          </a:xfrm>
          <a:prstGeom prst="rect">
            <a:avLst/>
          </a:prstGeom>
          <a:ln w="12700">
            <a:miter lim="400000"/>
          </a:ln>
          <a:effectLst>
            <a:outerShdw dist="25400" dir="5400000" rotWithShape="0">
              <a:srgbClr val="000000"/>
            </a:outerShdw>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p>
            <a:pPr>
              <a:defRPr sz="12100" b="1">
                <a:solidFill>
                  <a:schemeClr val="accent5"/>
                </a:solidFill>
                <a:latin typeface="American Typewriter"/>
                <a:ea typeface="American Typewriter"/>
                <a:cs typeface="American Typewriter"/>
                <a:sym typeface="American Typewriter"/>
              </a:defRPr>
            </a:pPr>
            <a:r>
              <a:rPr dirty="0">
                <a:solidFill>
                  <a:srgbClr val="00AEEE"/>
                </a:solidFill>
                <a:latin typeface="Gill Sans MT" panose="020B0502020104020203" pitchFamily="34" charset="77"/>
              </a:rPr>
              <a:t>Word of the Day</a:t>
            </a:r>
          </a:p>
          <a:p>
            <a:pPr algn="r">
              <a:defRPr sz="7900" b="1">
                <a:solidFill>
                  <a:schemeClr val="accent6"/>
                </a:solidFill>
                <a:latin typeface="American Typewriter"/>
                <a:ea typeface="American Typewriter"/>
                <a:cs typeface="American Typewriter"/>
                <a:sym typeface="American Typewriter"/>
              </a:defRPr>
            </a:pPr>
            <a:r>
              <a:rPr lang="en-GB" dirty="0">
                <a:solidFill>
                  <a:srgbClr val="0070C0"/>
                </a:solidFill>
                <a:latin typeface="Gill Sans MT" panose="020B0502020104020203" pitchFamily="34" charset="77"/>
              </a:rPr>
              <a:t>Summer</a:t>
            </a:r>
            <a:r>
              <a:rPr dirty="0">
                <a:solidFill>
                  <a:srgbClr val="0070C0"/>
                </a:solidFill>
                <a:latin typeface="Gill Sans MT" panose="020B0502020104020203" pitchFamily="34" charset="77"/>
              </a:rPr>
              <a:t> Term 202</a:t>
            </a:r>
            <a:r>
              <a:rPr lang="en-GB" dirty="0">
                <a:solidFill>
                  <a:srgbClr val="0070C0"/>
                </a:solidFill>
                <a:latin typeface="Gill Sans MT" panose="020B0502020104020203" pitchFamily="34" charset="77"/>
              </a:rPr>
              <a:t>5</a:t>
            </a:r>
            <a:r>
              <a:rPr dirty="0">
                <a:solidFill>
                  <a:srgbClr val="0070C0"/>
                </a:solidFill>
                <a:latin typeface="Gill Sans MT" panose="020B0502020104020203" pitchFamily="34" charset="77"/>
              </a:rPr>
              <a:t> </a:t>
            </a:r>
          </a:p>
        </p:txBody>
      </p:sp>
      <p:sp>
        <p:nvSpPr>
          <p:cNvPr id="121" name="'Words unlock the doors to a world of                                            understanding...'"/>
          <p:cNvSpPr txBox="1"/>
          <p:nvPr/>
        </p:nvSpPr>
        <p:spPr>
          <a:xfrm>
            <a:off x="3330609" y="9023736"/>
            <a:ext cx="9180945" cy="47192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spcBef>
                <a:spcPts val="4200"/>
              </a:spcBef>
              <a:defRPr sz="3200">
                <a:latin typeface="Gill Sans SemiBold"/>
                <a:ea typeface="Gill Sans SemiBold"/>
                <a:cs typeface="Gill Sans SemiBold"/>
                <a:sym typeface="Gill Sans SemiBold"/>
              </a:defRPr>
            </a:pPr>
            <a:r>
              <a:rPr sz="2400" dirty="0">
                <a:latin typeface="Gill Sans MT" panose="020B0502020104020203" pitchFamily="34" charset="77"/>
              </a:rPr>
              <a:t>'</a:t>
            </a:r>
            <a:r>
              <a:rPr sz="2400" b="1" i="1" dirty="0">
                <a:latin typeface="Gill Sans MT" panose="020B0502020104020203" pitchFamily="34" charset="77"/>
                <a:ea typeface="Gill Sans"/>
                <a:cs typeface="Gill Sans"/>
                <a:sym typeface="Gill Sans"/>
              </a:rPr>
              <a:t>Words unlock the doors to a world of</a:t>
            </a:r>
            <a:r>
              <a:rPr lang="en-GB" sz="2400" b="1" i="1" dirty="0">
                <a:latin typeface="Gill Sans MT" panose="020B0502020104020203" pitchFamily="34" charset="77"/>
                <a:ea typeface="Gill Sans"/>
                <a:cs typeface="Gill Sans"/>
                <a:sym typeface="Gill Sans"/>
              </a:rPr>
              <a:t> </a:t>
            </a:r>
            <a:r>
              <a:rPr sz="2400" b="1" i="1" dirty="0">
                <a:latin typeface="Gill Sans MT" panose="020B0502020104020203" pitchFamily="34" charset="77"/>
                <a:ea typeface="Gill Sans"/>
                <a:cs typeface="Gill Sans"/>
                <a:sym typeface="Gill Sans"/>
              </a:rPr>
              <a:t>understanding...'</a:t>
            </a:r>
          </a:p>
        </p:txBody>
      </p:sp>
      <p:sp>
        <p:nvSpPr>
          <p:cNvPr id="122" name="Week 11 - 29th June 2020"/>
          <p:cNvSpPr txBox="1"/>
          <p:nvPr/>
        </p:nvSpPr>
        <p:spPr>
          <a:xfrm>
            <a:off x="5434554" y="3226831"/>
            <a:ext cx="651941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b="1">
                <a:latin typeface="American Typewriter"/>
                <a:ea typeface="American Typewriter"/>
                <a:cs typeface="American Typewriter"/>
                <a:sym typeface="American Typewriter"/>
              </a:defRPr>
            </a:lvl1pPr>
          </a:lstStyle>
          <a:p>
            <a:r>
              <a:rPr dirty="0">
                <a:latin typeface="Gill Sans MT" panose="020B0502020104020203" pitchFamily="34" charset="77"/>
              </a:rPr>
              <a:t>Week </a:t>
            </a:r>
            <a:r>
              <a:rPr lang="en-GB" dirty="0">
                <a:latin typeface="Gill Sans MT" panose="020B0502020104020203" pitchFamily="34" charset="77"/>
              </a:rPr>
              <a:t>38</a:t>
            </a:r>
            <a:r>
              <a:rPr dirty="0">
                <a:latin typeface="Gill Sans MT" panose="020B0502020104020203" pitchFamily="34" charset="77"/>
              </a:rPr>
              <a:t> </a:t>
            </a:r>
            <a:r>
              <a:rPr lang="en-GB" dirty="0">
                <a:latin typeface="Gill Sans MT" panose="020B0502020104020203" pitchFamily="34" charset="77"/>
              </a:rPr>
              <a:t>–</a:t>
            </a:r>
            <a:r>
              <a:rPr dirty="0">
                <a:latin typeface="Gill Sans MT" panose="020B0502020104020203" pitchFamily="34" charset="77"/>
              </a:rPr>
              <a:t> </a:t>
            </a:r>
            <a:r>
              <a:rPr lang="en-GB" dirty="0">
                <a:latin typeface="Gill Sans MT" panose="020B0502020104020203" pitchFamily="34" charset="77"/>
              </a:rPr>
              <a:t>23rd June </a:t>
            </a:r>
            <a:r>
              <a:rPr dirty="0">
                <a:latin typeface="Gill Sans MT" panose="020B0502020104020203" pitchFamily="34" charset="77"/>
              </a:rPr>
              <a:t>202</a:t>
            </a:r>
            <a:r>
              <a:rPr lang="en-GB" dirty="0">
                <a:latin typeface="Gill Sans MT" panose="020B0502020104020203" pitchFamily="34" charset="77"/>
              </a:rPr>
              <a:t>5</a:t>
            </a:r>
            <a:endParaRPr dirty="0">
              <a:latin typeface="Gill Sans MT" panose="020B0502020104020203" pitchFamily="34" charset="77"/>
            </a:endParaRPr>
          </a:p>
        </p:txBody>
      </p:sp>
      <p:grpSp>
        <p:nvGrpSpPr>
          <p:cNvPr id="10" name="Group 9">
            <a:extLst>
              <a:ext uri="{FF2B5EF4-FFF2-40B4-BE49-F238E27FC236}">
                <a16:creationId xmlns:a16="http://schemas.microsoft.com/office/drawing/2014/main" id="{293E7B5B-BA83-1A40-88CA-41B9CA3846FC}"/>
              </a:ext>
            </a:extLst>
          </p:cNvPr>
          <p:cNvGrpSpPr/>
          <p:nvPr/>
        </p:nvGrpSpPr>
        <p:grpSpPr>
          <a:xfrm>
            <a:off x="-8276819" y="-164678"/>
            <a:ext cx="10029965" cy="15256120"/>
            <a:chOff x="-8642579" y="-164678"/>
            <a:chExt cx="10029965" cy="15256120"/>
          </a:xfrm>
        </p:grpSpPr>
        <p:sp>
          <p:nvSpPr>
            <p:cNvPr id="11" name="Rectangle 10">
              <a:extLst>
                <a:ext uri="{FF2B5EF4-FFF2-40B4-BE49-F238E27FC236}">
                  <a16:creationId xmlns:a16="http://schemas.microsoft.com/office/drawing/2014/main" id="{F360EA16-1FF2-7A41-9FFE-93201C894C8C}"/>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12" name="Rectangle 11">
              <a:extLst>
                <a:ext uri="{FF2B5EF4-FFF2-40B4-BE49-F238E27FC236}">
                  <a16:creationId xmlns:a16="http://schemas.microsoft.com/office/drawing/2014/main" id="{E9CF7BC9-F256-484E-B2A3-20A683E99FCB}"/>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5" name="Picture 4" descr="A close up of a toy&#10;&#10;Description automatically generated">
            <a:extLst>
              <a:ext uri="{FF2B5EF4-FFF2-40B4-BE49-F238E27FC236}">
                <a16:creationId xmlns:a16="http://schemas.microsoft.com/office/drawing/2014/main" id="{0E0A381E-E771-9A42-828B-936CC6324796}"/>
              </a:ext>
            </a:extLst>
          </p:cNvPr>
          <p:cNvPicPr>
            <a:picLocks noChangeAspect="1"/>
          </p:cNvPicPr>
          <p:nvPr/>
        </p:nvPicPr>
        <p:blipFill rotWithShape="1">
          <a:blip r:embed="rId3">
            <a:extLst>
              <a:ext uri="{28A0092B-C50C-407E-A947-70E740481C1C}">
                <a14:useLocalDpi xmlns:a14="http://schemas.microsoft.com/office/drawing/2010/main" val="0"/>
              </a:ext>
            </a:extLst>
          </a:blip>
          <a:srcRect l="33659" t="20868" r="34222" b="19852"/>
          <a:stretch/>
        </p:blipFill>
        <p:spPr>
          <a:xfrm>
            <a:off x="194597" y="3889160"/>
            <a:ext cx="4115970" cy="5864440"/>
          </a:xfrm>
          <a:prstGeom prst="rect">
            <a:avLst/>
          </a:prstGeom>
        </p:spPr>
      </p:pic>
      <p:pic>
        <p:nvPicPr>
          <p:cNvPr id="7" name="Picture 6" descr="A screenshot of a cell phone&#10;&#10;Description automatically generated">
            <a:extLst>
              <a:ext uri="{FF2B5EF4-FFF2-40B4-BE49-F238E27FC236}">
                <a16:creationId xmlns:a16="http://schemas.microsoft.com/office/drawing/2014/main" id="{2CC5B04C-98BD-014B-B30E-83A1C31AF9E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15871">
            <a:off x="4454292" y="4450311"/>
            <a:ext cx="3513462" cy="262930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nvGrpSpPr>
          <p:cNvPr id="8" name="Group 7">
            <a:extLst>
              <a:ext uri="{FF2B5EF4-FFF2-40B4-BE49-F238E27FC236}">
                <a16:creationId xmlns:a16="http://schemas.microsoft.com/office/drawing/2014/main" id="{95F1DE71-708C-0147-917C-C5B1D4D208D4}"/>
              </a:ext>
            </a:extLst>
          </p:cNvPr>
          <p:cNvGrpSpPr/>
          <p:nvPr/>
        </p:nvGrpSpPr>
        <p:grpSpPr>
          <a:xfrm>
            <a:off x="11561091" y="3182930"/>
            <a:ext cx="8917924" cy="15439250"/>
            <a:chOff x="11782763" y="-862597"/>
            <a:chExt cx="8917924" cy="15439250"/>
          </a:xfrm>
        </p:grpSpPr>
        <p:sp>
          <p:nvSpPr>
            <p:cNvPr id="20" name="Rectangle 19">
              <a:extLst>
                <a:ext uri="{FF2B5EF4-FFF2-40B4-BE49-F238E27FC236}">
                  <a16:creationId xmlns:a16="http://schemas.microsoft.com/office/drawing/2014/main" id="{2699AD46-A23A-0743-A5AD-1B4A4E4B67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1" name="Rectangle 20">
              <a:extLst>
                <a:ext uri="{FF2B5EF4-FFF2-40B4-BE49-F238E27FC236}">
                  <a16:creationId xmlns:a16="http://schemas.microsoft.com/office/drawing/2014/main" id="{F53B4510-4E14-6043-BDB0-C5DAFE276E0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13" name="Picture 12" descr="A screenshot of a cell phone&#10;&#10;Description automatically generated">
            <a:extLst>
              <a:ext uri="{FF2B5EF4-FFF2-40B4-BE49-F238E27FC236}">
                <a16:creationId xmlns:a16="http://schemas.microsoft.com/office/drawing/2014/main" id="{6EC0D784-5EA2-6841-BB18-6B704A0BBD5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245752">
            <a:off x="6517535" y="6383473"/>
            <a:ext cx="3213149" cy="240306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5" name="Picture 14" descr="A screenshot of a cell phone&#10;&#10;Description automatically generated">
            <a:extLst>
              <a:ext uri="{FF2B5EF4-FFF2-40B4-BE49-F238E27FC236}">
                <a16:creationId xmlns:a16="http://schemas.microsoft.com/office/drawing/2014/main" id="{72679589-8404-E543-896F-014067FE981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842618">
            <a:off x="8719809" y="4398356"/>
            <a:ext cx="3138499" cy="235387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20"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734177" y="1304757"/>
            <a:ext cx="2811667"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witness</a:t>
            </a:r>
            <a:endParaRPr dirty="0">
              <a:latin typeface="Gill Sans MT" panose="020B0502020104020203" pitchFamily="34" charset="77"/>
            </a:endParaRPr>
          </a:p>
        </p:txBody>
      </p:sp>
      <p:sp>
        <p:nvSpPr>
          <p:cNvPr id="152" name="Definition:"/>
          <p:cNvSpPr txBox="1"/>
          <p:nvPr/>
        </p:nvSpPr>
        <p:spPr>
          <a:xfrm>
            <a:off x="2666566" y="3242573"/>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 / noun</a:t>
            </a:r>
            <a:r>
              <a:rPr dirty="0">
                <a:latin typeface="Gill Sans MT" panose="020B0502020104020203" pitchFamily="34" charset="77"/>
              </a:rPr>
              <a:t>)</a:t>
            </a:r>
          </a:p>
        </p:txBody>
      </p:sp>
      <p:sp>
        <p:nvSpPr>
          <p:cNvPr id="155" name="The was a tear in Freddie’s new school jumper."/>
          <p:cNvSpPr txBox="1"/>
          <p:nvPr/>
        </p:nvSpPr>
        <p:spPr>
          <a:xfrm>
            <a:off x="58004" y="6879490"/>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The class </a:t>
            </a:r>
            <a:r>
              <a:rPr lang="en-GB" b="1" dirty="0"/>
              <a:t>witnessed</a:t>
            </a:r>
            <a:r>
              <a:rPr lang="en-GB" dirty="0"/>
              <a:t> the exciting science experiment.</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5007074" y="2207203"/>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wit-nes</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317162" y="-5897186"/>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3393055804"/>
              </p:ext>
            </p:extLst>
          </p:nvPr>
        </p:nvGraphicFramePr>
        <p:xfrm>
          <a:off x="5110" y="7754980"/>
          <a:ext cx="12999692" cy="1804446"/>
        </p:xfrm>
        <a:graphic>
          <a:graphicData uri="http://schemas.openxmlformats.org/drawingml/2006/table">
            <a:tbl>
              <a:tblPr firstRow="1" bandRow="1">
                <a:tableStyleId>{5940675A-B579-460E-94D1-54222C63F5DA}</a:tableStyleId>
              </a:tblPr>
              <a:tblGrid>
                <a:gridCol w="2819080">
                  <a:extLst>
                    <a:ext uri="{9D8B030D-6E8A-4147-A177-3AD203B41FA5}">
                      <a16:colId xmlns:a16="http://schemas.microsoft.com/office/drawing/2014/main" val="1062734036"/>
                    </a:ext>
                  </a:extLst>
                </a:gridCol>
                <a:gridCol w="2416025">
                  <a:extLst>
                    <a:ext uri="{9D8B030D-6E8A-4147-A177-3AD203B41FA5}">
                      <a16:colId xmlns:a16="http://schemas.microsoft.com/office/drawing/2014/main" val="2844254734"/>
                    </a:ext>
                  </a:extLst>
                </a:gridCol>
                <a:gridCol w="2866293">
                  <a:extLst>
                    <a:ext uri="{9D8B030D-6E8A-4147-A177-3AD203B41FA5}">
                      <a16:colId xmlns:a16="http://schemas.microsoft.com/office/drawing/2014/main" val="2445892699"/>
                    </a:ext>
                  </a:extLst>
                </a:gridCol>
                <a:gridCol w="2233246">
                  <a:extLst>
                    <a:ext uri="{9D8B030D-6E8A-4147-A177-3AD203B41FA5}">
                      <a16:colId xmlns:a16="http://schemas.microsoft.com/office/drawing/2014/main" val="2209242225"/>
                    </a:ext>
                  </a:extLst>
                </a:gridCol>
                <a:gridCol w="266504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notice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ignore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fitness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clearly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see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neglect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personally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4" name="TextBox 3">
            <a:extLst>
              <a:ext uri="{FF2B5EF4-FFF2-40B4-BE49-F238E27FC236}">
                <a16:creationId xmlns:a16="http://schemas.microsoft.com/office/drawing/2014/main" id="{72650FBB-B276-E967-B947-AD9666DA8557}"/>
              </a:ext>
            </a:extLst>
          </p:cNvPr>
          <p:cNvSpPr txBox="1"/>
          <p:nvPr/>
        </p:nvSpPr>
        <p:spPr>
          <a:xfrm>
            <a:off x="382749" y="4702575"/>
            <a:ext cx="7964123" cy="121058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i="0" u="none" strike="noStrike" cap="none" spc="0" normalizeH="0" baseline="0" dirty="0">
                <a:ln>
                  <a:noFill/>
                </a:ln>
                <a:solidFill>
                  <a:srgbClr val="000000"/>
                </a:solidFill>
                <a:effectLst/>
                <a:uFillTx/>
                <a:latin typeface="Gill Sans MT" panose="020B0502020104020203" pitchFamily="34" charset="77"/>
                <a:sym typeface="Helvetica Light"/>
              </a:rPr>
              <a:t>If you witness something, you see it happen.</a:t>
            </a:r>
          </a:p>
        </p:txBody>
      </p:sp>
      <p:pic>
        <p:nvPicPr>
          <p:cNvPr id="3" name="Picture 2">
            <a:extLst>
              <a:ext uri="{FF2B5EF4-FFF2-40B4-BE49-F238E27FC236}">
                <a16:creationId xmlns:a16="http://schemas.microsoft.com/office/drawing/2014/main" id="{900EBE48-9C76-E685-C184-33A75ABC3C1A}"/>
              </a:ext>
            </a:extLst>
          </p:cNvPr>
          <p:cNvPicPr>
            <a:picLocks noChangeAspect="1"/>
          </p:cNvPicPr>
          <p:nvPr/>
        </p:nvPicPr>
        <p:blipFill>
          <a:blip r:embed="rId4"/>
          <a:stretch>
            <a:fillRect/>
          </a:stretch>
        </p:blipFill>
        <p:spPr>
          <a:xfrm>
            <a:off x="8545844" y="2940330"/>
            <a:ext cx="3251200" cy="3251200"/>
          </a:xfrm>
          <a:prstGeom prst="rect">
            <a:avLst/>
          </a:prstGeom>
        </p:spPr>
      </p:pic>
    </p:spTree>
    <p:extLst>
      <p:ext uri="{BB962C8B-B14F-4D97-AF65-F5344CB8AC3E}">
        <p14:creationId xmlns:p14="http://schemas.microsoft.com/office/powerpoint/2010/main" val="2605260247"/>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560096" y="1309202"/>
            <a:ext cx="2898230"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wealthy</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(adjective)</a:t>
            </a:r>
            <a:endParaRPr dirty="0">
              <a:latin typeface="Gill Sans MT" panose="020B0502020104020203" pitchFamily="34" charset="77"/>
            </a:endParaRPr>
          </a:p>
        </p:txBody>
      </p:sp>
      <p:sp>
        <p:nvSpPr>
          <p:cNvPr id="155" name="The was a tear in Freddie’s new school jumper."/>
          <p:cNvSpPr txBox="1"/>
          <p:nvPr/>
        </p:nvSpPr>
        <p:spPr>
          <a:xfrm>
            <a:off x="0" y="6779035"/>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Pranav read about a </a:t>
            </a:r>
            <a:r>
              <a:rPr lang="en-GB" b="1" dirty="0"/>
              <a:t>wealthy</a:t>
            </a:r>
            <a:r>
              <a:rPr lang="en-GB" dirty="0"/>
              <a:t> boy who was a YouTuber.</a:t>
            </a:r>
            <a:endParaRPr lang="en-GB"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lang="en-GB" dirty="0">
                <a:latin typeface="Gill Sans MT" panose="020B0502020104020203" pitchFamily="34" charset="77"/>
              </a:rPr>
              <a:t>(wealth-y)</a:t>
            </a:r>
            <a:endParaRPr dirty="0">
              <a:latin typeface="Gill Sans MT" panose="020B0502020104020203" pitchFamily="34" charset="77"/>
            </a:endParaRP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1340312256"/>
              </p:ext>
            </p:extLst>
          </p:nvPr>
        </p:nvGraphicFramePr>
        <p:xfrm>
          <a:off x="5110" y="7710124"/>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affluent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destitute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un-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healthy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extremely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prosperous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poor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-iness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stealthy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surprisingly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sp>
        <p:nvSpPr>
          <p:cNvPr id="4" name="Grasshopper Word of the Day">
            <a:extLst>
              <a:ext uri="{FF2B5EF4-FFF2-40B4-BE49-F238E27FC236}">
                <a16:creationId xmlns:a16="http://schemas.microsoft.com/office/drawing/2014/main" id="{A2BAA8F9-5573-68DB-17C4-ED4683636EDC}"/>
              </a:ext>
            </a:extLst>
          </p:cNvPr>
          <p:cNvSpPr txBox="1"/>
          <p:nvPr/>
        </p:nvSpPr>
        <p:spPr>
          <a:xfrm>
            <a:off x="1814372" y="266377"/>
            <a:ext cx="10881184" cy="121058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 Word of the Day</a:t>
            </a:r>
          </a:p>
        </p:txBody>
      </p:sp>
      <p:sp>
        <p:nvSpPr>
          <p:cNvPr id="5" name="TextBox 4">
            <a:extLst>
              <a:ext uri="{FF2B5EF4-FFF2-40B4-BE49-F238E27FC236}">
                <a16:creationId xmlns:a16="http://schemas.microsoft.com/office/drawing/2014/main" id="{24452373-441E-F593-B6B4-76A09EB52A87}"/>
              </a:ext>
            </a:extLst>
          </p:cNvPr>
          <p:cNvSpPr txBox="1"/>
          <p:nvPr/>
        </p:nvSpPr>
        <p:spPr>
          <a:xfrm>
            <a:off x="374600" y="4310376"/>
            <a:ext cx="7629274" cy="17645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b="0" i="0" u="none" strike="noStrike" cap="none" spc="0" normalizeH="0" baseline="0" dirty="0">
                <a:ln>
                  <a:noFill/>
                </a:ln>
                <a:solidFill>
                  <a:srgbClr val="000000"/>
                </a:solidFill>
                <a:effectLst/>
                <a:uFillTx/>
                <a:latin typeface="Gill Sans MT" panose="020B0502020104020203" pitchFamily="34" charset="77"/>
                <a:sym typeface="Helvetica Light"/>
              </a:rPr>
              <a:t>Someone who is wealthy has a large amount of money, property, or valuable possessions.</a:t>
            </a:r>
          </a:p>
        </p:txBody>
      </p:sp>
      <p:pic>
        <p:nvPicPr>
          <p:cNvPr id="6" name="Picture 5">
            <a:extLst>
              <a:ext uri="{FF2B5EF4-FFF2-40B4-BE49-F238E27FC236}">
                <a16:creationId xmlns:a16="http://schemas.microsoft.com/office/drawing/2014/main" id="{9BA8FB22-5682-C6CC-CD81-6F209779E91E}"/>
              </a:ext>
            </a:extLst>
          </p:cNvPr>
          <p:cNvPicPr>
            <a:picLocks noChangeAspect="1"/>
          </p:cNvPicPr>
          <p:nvPr/>
        </p:nvPicPr>
        <p:blipFill>
          <a:blip r:embed="rId4"/>
          <a:stretch>
            <a:fillRect/>
          </a:stretch>
        </p:blipFill>
        <p:spPr>
          <a:xfrm>
            <a:off x="8492220" y="2726129"/>
            <a:ext cx="3251200" cy="3251200"/>
          </a:xfrm>
          <a:prstGeom prst="rect">
            <a:avLst/>
          </a:prstGeom>
        </p:spPr>
      </p:pic>
    </p:spTree>
    <p:extLst>
      <p:ext uri="{BB962C8B-B14F-4D97-AF65-F5344CB8AC3E}">
        <p14:creationId xmlns:p14="http://schemas.microsoft.com/office/powerpoint/2010/main" val="4182849549"/>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640160" y="1304757"/>
            <a:ext cx="3233257"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tradition</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noun</a:t>
            </a:r>
            <a:r>
              <a:rPr dirty="0">
                <a:latin typeface="Gill Sans MT" panose="020B0502020104020203" pitchFamily="34" charset="77"/>
              </a:rPr>
              <a:t>)</a:t>
            </a:r>
          </a:p>
        </p:txBody>
      </p:sp>
      <p:sp>
        <p:nvSpPr>
          <p:cNvPr id="155" name="The was a tear in Freddie’s new school jumper."/>
          <p:cNvSpPr txBox="1"/>
          <p:nvPr/>
        </p:nvSpPr>
        <p:spPr>
          <a:xfrm>
            <a:off x="138986" y="6675696"/>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The class learned about different religious </a:t>
            </a:r>
            <a:r>
              <a:rPr lang="en-GB" b="1" dirty="0"/>
              <a:t>traditions</a:t>
            </a:r>
            <a:r>
              <a:rPr lang="en-GB" dirty="0"/>
              <a:t>.</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5086261" y="2165061"/>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tra-di-tion</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3405561720"/>
              </p:ext>
            </p:extLst>
          </p:nvPr>
        </p:nvGraphicFramePr>
        <p:xfrm>
          <a:off x="5110" y="7691359"/>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331088901"/>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heritage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change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anti-</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addition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strong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culture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innovation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condition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family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3" name="TextBox 2">
            <a:extLst>
              <a:ext uri="{FF2B5EF4-FFF2-40B4-BE49-F238E27FC236}">
                <a16:creationId xmlns:a16="http://schemas.microsoft.com/office/drawing/2014/main" id="{3AC8A135-D086-3153-77AD-98B34A88836B}"/>
              </a:ext>
            </a:extLst>
          </p:cNvPr>
          <p:cNvSpPr txBox="1"/>
          <p:nvPr/>
        </p:nvSpPr>
        <p:spPr>
          <a:xfrm>
            <a:off x="388321" y="4526932"/>
            <a:ext cx="6839264" cy="121058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b="0" i="0" u="none" strike="noStrike" cap="none" spc="0" normalizeH="0" baseline="0" dirty="0">
                <a:ln>
                  <a:noFill/>
                </a:ln>
                <a:solidFill>
                  <a:srgbClr val="000000"/>
                </a:solidFill>
                <a:effectLst/>
                <a:uFillTx/>
                <a:latin typeface="Gill Sans MT" panose="020B0502020104020203" pitchFamily="34" charset="77"/>
                <a:sym typeface="Helvetica Light"/>
              </a:rPr>
              <a:t>A tradition is a custom or belief that has existed for a long time.</a:t>
            </a:r>
          </a:p>
        </p:txBody>
      </p:sp>
      <p:pic>
        <p:nvPicPr>
          <p:cNvPr id="5" name="Picture 4">
            <a:extLst>
              <a:ext uri="{FF2B5EF4-FFF2-40B4-BE49-F238E27FC236}">
                <a16:creationId xmlns:a16="http://schemas.microsoft.com/office/drawing/2014/main" id="{56C717A2-7D75-2B92-2B0E-0320812B64C2}"/>
              </a:ext>
            </a:extLst>
          </p:cNvPr>
          <p:cNvPicPr>
            <a:picLocks noChangeAspect="1"/>
          </p:cNvPicPr>
          <p:nvPr/>
        </p:nvPicPr>
        <p:blipFill>
          <a:blip r:embed="rId4"/>
          <a:stretch>
            <a:fillRect/>
          </a:stretch>
        </p:blipFill>
        <p:spPr>
          <a:xfrm>
            <a:off x="8451283" y="2980388"/>
            <a:ext cx="3251200" cy="3251200"/>
          </a:xfrm>
          <a:prstGeom prst="rect">
            <a:avLst/>
          </a:prstGeom>
        </p:spPr>
      </p:pic>
    </p:spTree>
    <p:extLst>
      <p:ext uri="{BB962C8B-B14F-4D97-AF65-F5344CB8AC3E}">
        <p14:creationId xmlns:p14="http://schemas.microsoft.com/office/powerpoint/2010/main" val="442767799"/>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046906" y="1339979"/>
            <a:ext cx="2298706" cy="111825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sz="6600" dirty="0">
                <a:latin typeface="Gill Sans MT" panose="020B0502020104020203" pitchFamily="34" charset="77"/>
              </a:rPr>
              <a:t>switch</a:t>
            </a:r>
            <a:endParaRPr sz="7200"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384402" y="4380847"/>
            <a:ext cx="7314066" cy="176458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you switch to something different, you change to it from what you were doing or saying before.</a:t>
            </a:r>
          </a:p>
        </p:txBody>
      </p:sp>
      <p:sp>
        <p:nvSpPr>
          <p:cNvPr id="155" name="The was a tear in Freddie’s new school jumper."/>
          <p:cNvSpPr txBox="1"/>
          <p:nvPr/>
        </p:nvSpPr>
        <p:spPr>
          <a:xfrm>
            <a:off x="5112" y="6796480"/>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Paula and Fatima </a:t>
            </a:r>
            <a:r>
              <a:rPr lang="en-GB" b="1" dirty="0"/>
              <a:t>switched</a:t>
            </a:r>
            <a:r>
              <a:rPr lang="en-GB" dirty="0"/>
              <a:t> seats.</a:t>
            </a: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5040153"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switch)</a:t>
            </a:r>
            <a:endParaRPr dirty="0">
              <a:latin typeface="Gill Sans MT" panose="020B0502020104020203" pitchFamily="34" charset="77"/>
            </a:endParaRP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2299677075"/>
              </p:ext>
            </p:extLst>
          </p:nvPr>
        </p:nvGraphicFramePr>
        <p:xfrm>
          <a:off x="5110" y="7710124"/>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334831431"/>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divert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stay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which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frequently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replace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remain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-able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rich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instantly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3" name="Picture 2">
            <a:extLst>
              <a:ext uri="{FF2B5EF4-FFF2-40B4-BE49-F238E27FC236}">
                <a16:creationId xmlns:a16="http://schemas.microsoft.com/office/drawing/2014/main" id="{5E95C78E-50CE-7EA7-E642-59BB674F06FC}"/>
              </a:ext>
            </a:extLst>
          </p:cNvPr>
          <p:cNvPicPr>
            <a:picLocks noChangeAspect="1"/>
          </p:cNvPicPr>
          <p:nvPr/>
        </p:nvPicPr>
        <p:blipFill>
          <a:blip r:embed="rId4"/>
          <a:stretch>
            <a:fillRect/>
          </a:stretch>
        </p:blipFill>
        <p:spPr>
          <a:xfrm>
            <a:off x="8569627" y="3032479"/>
            <a:ext cx="3251200" cy="3251200"/>
          </a:xfrm>
          <a:prstGeom prst="rect">
            <a:avLst/>
          </a:prstGeom>
        </p:spPr>
      </p:pic>
    </p:spTree>
    <p:extLst>
      <p:ext uri="{BB962C8B-B14F-4D97-AF65-F5344CB8AC3E}">
        <p14:creationId xmlns:p14="http://schemas.microsoft.com/office/powerpoint/2010/main" val="3272518309"/>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4" y="281765"/>
            <a:ext cx="10579820"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794908" y="1339979"/>
            <a:ext cx="2428550" cy="111825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sz="6600" dirty="0">
                <a:latin typeface="Gill Sans MT" panose="020B0502020104020203" pitchFamily="34" charset="77"/>
              </a:rPr>
              <a:t>sustain</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542257" y="4288188"/>
            <a:ext cx="6707158" cy="176458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you sustain something, you continue it or maintain it for a period of time.</a:t>
            </a:r>
          </a:p>
        </p:txBody>
      </p:sp>
      <p:sp>
        <p:nvSpPr>
          <p:cNvPr id="155" name="The was a tear in Freddie’s new school jumper."/>
          <p:cNvSpPr txBox="1"/>
          <p:nvPr/>
        </p:nvSpPr>
        <p:spPr>
          <a:xfrm>
            <a:off x="5112" y="6587127"/>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The class tried to </a:t>
            </a:r>
            <a:r>
              <a:rPr lang="en-GB" b="1" dirty="0"/>
              <a:t>sustain</a:t>
            </a:r>
            <a:r>
              <a:rPr lang="en-GB" dirty="0"/>
              <a:t> their focus in the text.</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sus-tain</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D6641C55-3E1F-FF5E-442D-EDA0ED110A8B}"/>
              </a:ext>
            </a:extLst>
          </p:cNvPr>
          <p:cNvGraphicFramePr>
            <a:graphicFrameLocks noGrp="1"/>
          </p:cNvGraphicFramePr>
          <p:nvPr>
            <p:extLst>
              <p:ext uri="{D42A27DB-BD31-4B8C-83A1-F6EECF244321}">
                <p14:modId xmlns:p14="http://schemas.microsoft.com/office/powerpoint/2010/main" val="203308376"/>
              </p:ext>
            </p:extLst>
          </p:nvPr>
        </p:nvGraphicFramePr>
        <p:xfrm>
          <a:off x="5110" y="7665270"/>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assist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obstruct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un-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again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fully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save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hinder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-able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remain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easily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4" name="Picture 3">
            <a:extLst>
              <a:ext uri="{FF2B5EF4-FFF2-40B4-BE49-F238E27FC236}">
                <a16:creationId xmlns:a16="http://schemas.microsoft.com/office/drawing/2014/main" id="{C929D030-B98E-A5C5-CBB8-FF7E2EE0A6E5}"/>
              </a:ext>
            </a:extLst>
          </p:cNvPr>
          <p:cNvPicPr>
            <a:picLocks noChangeAspect="1"/>
          </p:cNvPicPr>
          <p:nvPr/>
        </p:nvPicPr>
        <p:blipFill>
          <a:blip r:embed="rId4"/>
          <a:stretch>
            <a:fillRect/>
          </a:stretch>
        </p:blipFill>
        <p:spPr>
          <a:xfrm>
            <a:off x="8515667" y="2778227"/>
            <a:ext cx="3251200" cy="3251200"/>
          </a:xfrm>
          <a:prstGeom prst="rect">
            <a:avLst/>
          </a:prstGeom>
        </p:spPr>
      </p:pic>
    </p:spTree>
    <p:extLst>
      <p:ext uri="{BB962C8B-B14F-4D97-AF65-F5344CB8AC3E}">
        <p14:creationId xmlns:p14="http://schemas.microsoft.com/office/powerpoint/2010/main" val="1796050147"/>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4237199" y="4067780"/>
            <a:ext cx="4848825" cy="5334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lang="en-GB" sz="2800" dirty="0">
                <a:latin typeface="Gill Sans MT" panose="020B0502020104020203" pitchFamily="34" charset="77"/>
              </a:rPr>
              <a:t>Focus Word </a:t>
            </a:r>
            <a:r>
              <a:rPr lang="en-GB" sz="1800" dirty="0">
                <a:latin typeface="Gill Sans MT" panose="020B0502020104020203" pitchFamily="34" charset="77"/>
              </a:rPr>
              <a:t>(write below)</a:t>
            </a:r>
            <a:r>
              <a:rPr sz="1800" dirty="0">
                <a:latin typeface="Gill Sans MT" panose="020B0502020104020203" pitchFamily="34" charset="77"/>
              </a:rPr>
              <a:t>:</a:t>
            </a:r>
          </a:p>
        </p:txBody>
      </p:sp>
      <p:sp>
        <p:nvSpPr>
          <p:cNvPr id="152" name="Definition:"/>
          <p:cNvSpPr txBox="1"/>
          <p:nvPr/>
        </p:nvSpPr>
        <p:spPr>
          <a:xfrm>
            <a:off x="134969" y="1009378"/>
            <a:ext cx="6301398" cy="5334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pPr algn="l"/>
            <a:r>
              <a:rPr lang="en-GB" sz="2800" dirty="0">
                <a:latin typeface="Gill Sans MT" panose="020B0502020104020203" pitchFamily="34" charset="77"/>
              </a:rPr>
              <a:t>Describe / Definition</a:t>
            </a:r>
            <a:r>
              <a:rPr sz="2800" dirty="0">
                <a:latin typeface="Gill Sans MT" panose="020B0502020104020203" pitchFamily="34" charset="77"/>
              </a:rPr>
              <a:t>: </a:t>
            </a:r>
          </a:p>
        </p:txBody>
      </p:sp>
      <p:sp>
        <p:nvSpPr>
          <p:cNvPr id="165" name="Word Class"/>
          <p:cNvSpPr txBox="1"/>
          <p:nvPr/>
        </p:nvSpPr>
        <p:spPr>
          <a:xfrm>
            <a:off x="9548254" y="4558715"/>
            <a:ext cx="1941237" cy="5334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2800" dirty="0">
                <a:solidFill>
                  <a:srgbClr val="C92405"/>
                </a:solidFill>
                <a:latin typeface="Gill Sans MT" panose="020B0502020104020203" pitchFamily="34" charset="77"/>
              </a:rPr>
              <a:t>Word Class</a:t>
            </a:r>
            <a:r>
              <a:rPr lang="en-GB" sz="2800" dirty="0">
                <a:solidFill>
                  <a:srgbClr val="C92405"/>
                </a:solidFill>
                <a:latin typeface="Gill Sans MT" panose="020B0502020104020203" pitchFamily="34" charset="77"/>
              </a:rPr>
              <a:t>:</a:t>
            </a:r>
            <a:endParaRPr sz="2800" dirty="0">
              <a:solidFill>
                <a:srgbClr val="C92405"/>
              </a:solidFill>
              <a:latin typeface="Gill Sans MT" panose="020B0502020104020203" pitchFamily="34" charset="77"/>
            </a:endParaRPr>
          </a:p>
        </p:txBody>
      </p:sp>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nvGraphicFramePr>
        <p:xfrm>
          <a:off x="0" y="5616398"/>
          <a:ext cx="6522398" cy="4137202"/>
        </p:xfrm>
        <a:graphic>
          <a:graphicData uri="http://schemas.openxmlformats.org/drawingml/2006/table">
            <a:tbl>
              <a:tblPr firstRow="1" bandRow="1">
                <a:tableStyleId>{5940675A-B579-460E-94D1-54222C63F5DA}</a:tableStyleId>
              </a:tblPr>
              <a:tblGrid>
                <a:gridCol w="3261199">
                  <a:extLst>
                    <a:ext uri="{9D8B030D-6E8A-4147-A177-3AD203B41FA5}">
                      <a16:colId xmlns:a16="http://schemas.microsoft.com/office/drawing/2014/main" val="1062734036"/>
                    </a:ext>
                  </a:extLst>
                </a:gridCol>
                <a:gridCol w="3261199">
                  <a:extLst>
                    <a:ext uri="{9D8B030D-6E8A-4147-A177-3AD203B41FA5}">
                      <a16:colId xmlns:a16="http://schemas.microsoft.com/office/drawing/2014/main" val="2844254734"/>
                    </a:ext>
                  </a:extLst>
                </a:gridCol>
              </a:tblGrid>
              <a:tr h="716790">
                <a:tc>
                  <a:txBody>
                    <a:bodyPr/>
                    <a:lstStyle/>
                    <a:p>
                      <a:r>
                        <a:rPr lang="en-GB" sz="2600" b="0" dirty="0">
                          <a:solidFill>
                            <a:srgbClr val="DD2909"/>
                          </a:solidFill>
                          <a:latin typeface="Gill Sans MT" panose="020B0502020104020203" pitchFamily="34" charset="77"/>
                        </a:rPr>
                        <a:t>Synonyms: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(words with same / similar meaning)</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Antonyms:</a:t>
                      </a:r>
                    </a:p>
                    <a:p>
                      <a:r>
                        <a:rPr lang="en-GB" sz="1400" b="0" dirty="0">
                          <a:solidFill>
                            <a:schemeClr val="tx1"/>
                          </a:solidFill>
                          <a:latin typeface="Gill Sans MT" panose="020B0502020104020203" pitchFamily="34" charset="77"/>
                        </a:rPr>
                        <a:t>(words with opposite meaning)</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351811">
                <a:tc>
                  <a:txBody>
                    <a:bodyPr/>
                    <a:lstStyle/>
                    <a:p>
                      <a:r>
                        <a:rPr lang="en-GB" sz="2600" dirty="0">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716790">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Rhymes: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(words that sound the same)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Link Words: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(Example: football = pitch, team, player)</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351811">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3" name="Rounded Rectangle 2">
            <a:extLst>
              <a:ext uri="{FF2B5EF4-FFF2-40B4-BE49-F238E27FC236}">
                <a16:creationId xmlns:a16="http://schemas.microsoft.com/office/drawing/2014/main" id="{F6EBC672-2A25-9A4F-BEA5-DD15238F7A08}"/>
              </a:ext>
            </a:extLst>
          </p:cNvPr>
          <p:cNvSpPr/>
          <p:nvPr/>
        </p:nvSpPr>
        <p:spPr>
          <a:xfrm>
            <a:off x="4049306" y="4519916"/>
            <a:ext cx="5331577" cy="1099584"/>
          </a:xfrm>
          <a:prstGeom prst="roundRect">
            <a:avLst/>
          </a:prstGeom>
          <a:ln/>
        </p:spPr>
        <p:style>
          <a:lnRef idx="2">
            <a:schemeClr val="accent1"/>
          </a:lnRef>
          <a:fillRef idx="1">
            <a:schemeClr val="lt1"/>
          </a:fillRef>
          <a:effectRef idx="0">
            <a:schemeClr val="accent1"/>
          </a:effectRef>
          <a:fontRef idx="minor">
            <a:schemeClr val="dk1"/>
          </a:fontRef>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cxnSp>
        <p:nvCxnSpPr>
          <p:cNvPr id="6" name="Straight Connector 5">
            <a:extLst>
              <a:ext uri="{FF2B5EF4-FFF2-40B4-BE49-F238E27FC236}">
                <a16:creationId xmlns:a16="http://schemas.microsoft.com/office/drawing/2014/main" id="{0C0EB75B-CE44-7846-AB22-8FD283C0F727}"/>
              </a:ext>
            </a:extLst>
          </p:cNvPr>
          <p:cNvCxnSpPr>
            <a:cxnSpLocks/>
          </p:cNvCxnSpPr>
          <p:nvPr/>
        </p:nvCxnSpPr>
        <p:spPr>
          <a:xfrm>
            <a:off x="9230050" y="4527937"/>
            <a:ext cx="3774750" cy="23084"/>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2" name="Straight Connector 31">
            <a:extLst>
              <a:ext uri="{FF2B5EF4-FFF2-40B4-BE49-F238E27FC236}">
                <a16:creationId xmlns:a16="http://schemas.microsoft.com/office/drawing/2014/main" id="{FB28A97C-5AC4-BD49-B3AB-E8446B04A0F7}"/>
              </a:ext>
            </a:extLst>
          </p:cNvPr>
          <p:cNvCxnSpPr>
            <a:cxnSpLocks/>
          </p:cNvCxnSpPr>
          <p:nvPr/>
        </p:nvCxnSpPr>
        <p:spPr>
          <a:xfrm>
            <a:off x="9230050" y="5619500"/>
            <a:ext cx="3774750"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6" name="Word Class">
            <a:extLst>
              <a:ext uri="{FF2B5EF4-FFF2-40B4-BE49-F238E27FC236}">
                <a16:creationId xmlns:a16="http://schemas.microsoft.com/office/drawing/2014/main" id="{21640A06-AF8A-9643-B8EB-F336ADD7BF49}"/>
              </a:ext>
            </a:extLst>
          </p:cNvPr>
          <p:cNvSpPr txBox="1"/>
          <p:nvPr/>
        </p:nvSpPr>
        <p:spPr>
          <a:xfrm>
            <a:off x="6584702" y="5627194"/>
            <a:ext cx="3170741" cy="5334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lang="en-GB" sz="2800" dirty="0">
                <a:solidFill>
                  <a:srgbClr val="C92405"/>
                </a:solidFill>
                <a:latin typeface="Gill Sans MT" panose="020B0502020104020203" pitchFamily="34" charset="77"/>
              </a:rPr>
              <a:t>Draw your sentence:</a:t>
            </a:r>
            <a:endParaRPr sz="2800" dirty="0">
              <a:solidFill>
                <a:srgbClr val="C92405"/>
              </a:solidFill>
              <a:latin typeface="Gill Sans MT" panose="020B0502020104020203" pitchFamily="34" charset="77"/>
            </a:endParaRPr>
          </a:p>
        </p:txBody>
      </p:sp>
      <p:cxnSp>
        <p:nvCxnSpPr>
          <p:cNvPr id="47" name="Straight Connector 46">
            <a:extLst>
              <a:ext uri="{FF2B5EF4-FFF2-40B4-BE49-F238E27FC236}">
                <a16:creationId xmlns:a16="http://schemas.microsoft.com/office/drawing/2014/main" id="{12BEAB5B-888F-AB4B-8084-B7517E46124D}"/>
              </a:ext>
            </a:extLst>
          </p:cNvPr>
          <p:cNvCxnSpPr>
            <a:cxnSpLocks/>
          </p:cNvCxnSpPr>
          <p:nvPr/>
        </p:nvCxnSpPr>
        <p:spPr>
          <a:xfrm>
            <a:off x="6502400" y="834297"/>
            <a:ext cx="0" cy="3443268"/>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8" name="Word Class">
            <a:extLst>
              <a:ext uri="{FF2B5EF4-FFF2-40B4-BE49-F238E27FC236}">
                <a16:creationId xmlns:a16="http://schemas.microsoft.com/office/drawing/2014/main" id="{B87BA57F-911C-9345-ADD2-5EB8324B7021}"/>
              </a:ext>
            </a:extLst>
          </p:cNvPr>
          <p:cNvSpPr txBox="1"/>
          <p:nvPr/>
        </p:nvSpPr>
        <p:spPr>
          <a:xfrm>
            <a:off x="6584702" y="1015294"/>
            <a:ext cx="3912327" cy="5334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pPr algn="l"/>
            <a:r>
              <a:rPr lang="en-GB" sz="2800" dirty="0">
                <a:solidFill>
                  <a:srgbClr val="C92405"/>
                </a:solidFill>
                <a:latin typeface="Gill Sans MT" panose="020B0502020104020203" pitchFamily="34" charset="77"/>
              </a:rPr>
              <a:t>Use it in a sentence:</a:t>
            </a:r>
            <a:endParaRPr sz="2800" dirty="0">
              <a:solidFill>
                <a:srgbClr val="C92405"/>
              </a:solidFill>
              <a:latin typeface="Gill Sans MT" panose="020B0502020104020203" pitchFamily="34" charset="77"/>
            </a:endParaRPr>
          </a:p>
        </p:txBody>
      </p:sp>
      <p:sp>
        <p:nvSpPr>
          <p:cNvPr id="148" name="Grasshopper Word of the Day"/>
          <p:cNvSpPr txBox="1"/>
          <p:nvPr/>
        </p:nvSpPr>
        <p:spPr>
          <a:xfrm>
            <a:off x="1302106" y="17462"/>
            <a:ext cx="9802363"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Laboratory</a:t>
            </a:r>
            <a:endParaRPr sz="7000" dirty="0">
              <a:solidFill>
                <a:srgbClr val="00AEEE"/>
              </a:solidFill>
              <a:latin typeface="Gill Sans MT" panose="020B0502020104020203" pitchFamily="34" charset="77"/>
            </a:endParaRP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489491" y="339363"/>
            <a:ext cx="1622203" cy="1340029"/>
          </a:xfrm>
          <a:prstGeom prst="rect">
            <a:avLst/>
          </a:prstGeom>
        </p:spPr>
      </p:pic>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cxnSp>
        <p:nvCxnSpPr>
          <p:cNvPr id="57" name="Straight Connector 56">
            <a:extLst>
              <a:ext uri="{FF2B5EF4-FFF2-40B4-BE49-F238E27FC236}">
                <a16:creationId xmlns:a16="http://schemas.microsoft.com/office/drawing/2014/main" id="{19C2E683-E563-EC4A-8BCC-97B73FE19449}"/>
              </a:ext>
            </a:extLst>
          </p:cNvPr>
          <p:cNvCxnSpPr>
            <a:cxnSpLocks/>
          </p:cNvCxnSpPr>
          <p:nvPr/>
        </p:nvCxnSpPr>
        <p:spPr>
          <a:xfrm>
            <a:off x="206685" y="1451841"/>
            <a:ext cx="3056466"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60" name="Straight Connector 59">
            <a:extLst>
              <a:ext uri="{FF2B5EF4-FFF2-40B4-BE49-F238E27FC236}">
                <a16:creationId xmlns:a16="http://schemas.microsoft.com/office/drawing/2014/main" id="{5D8D83E5-1C51-AE4B-956A-5207505C9075}"/>
              </a:ext>
            </a:extLst>
          </p:cNvPr>
          <p:cNvCxnSpPr>
            <a:cxnSpLocks/>
          </p:cNvCxnSpPr>
          <p:nvPr/>
        </p:nvCxnSpPr>
        <p:spPr>
          <a:xfrm>
            <a:off x="6681048" y="1451841"/>
            <a:ext cx="2849277"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extLst>
      <p:ext uri="{BB962C8B-B14F-4D97-AF65-F5344CB8AC3E}">
        <p14:creationId xmlns:p14="http://schemas.microsoft.com/office/powerpoint/2010/main" val="1696123833"/>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1411158285"/>
              </p:ext>
            </p:extLst>
          </p:nvPr>
        </p:nvGraphicFramePr>
        <p:xfrm>
          <a:off x="0" y="1197272"/>
          <a:ext cx="13004800" cy="8538866"/>
        </p:xfrm>
        <a:graphic>
          <a:graphicData uri="http://schemas.openxmlformats.org/drawingml/2006/table">
            <a:tbl>
              <a:tblPr firstRow="1" bandRow="1">
                <a:tableStyleId>{5940675A-B579-460E-94D1-54222C63F5DA}</a:tableStyleId>
              </a:tblPr>
              <a:tblGrid>
                <a:gridCol w="6502400">
                  <a:extLst>
                    <a:ext uri="{9D8B030D-6E8A-4147-A177-3AD203B41FA5}">
                      <a16:colId xmlns:a16="http://schemas.microsoft.com/office/drawing/2014/main" val="1062734036"/>
                    </a:ext>
                  </a:extLst>
                </a:gridCol>
                <a:gridCol w="6502400">
                  <a:extLst>
                    <a:ext uri="{9D8B030D-6E8A-4147-A177-3AD203B41FA5}">
                      <a16:colId xmlns:a16="http://schemas.microsoft.com/office/drawing/2014/main" val="2844254734"/>
                    </a:ext>
                  </a:extLst>
                </a:gridCol>
              </a:tblGrid>
              <a:tr h="635235">
                <a:tc>
                  <a:txBody>
                    <a:bodyPr/>
                    <a:lstStyle/>
                    <a:p>
                      <a:pPr algn="ctr"/>
                      <a:r>
                        <a:rPr lang="en-GB" sz="2600" b="0" dirty="0">
                          <a:solidFill>
                            <a:srgbClr val="0365C0"/>
                          </a:solidFill>
                          <a:latin typeface="Gill Sans MT" panose="020B0502020104020203" pitchFamily="34" charset="77"/>
                        </a:rPr>
                        <a:t>Word: </a:t>
                      </a:r>
                      <a:r>
                        <a:rPr lang="en-GB" sz="2600" b="0" dirty="0">
                          <a:solidFill>
                            <a:schemeClr val="tx1"/>
                          </a:solidFill>
                          <a:latin typeface="Gill Sans MT" panose="020B0502020104020203" pitchFamily="34" charset="77"/>
                        </a:rPr>
                        <a:t>wiggle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tangle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3634198">
                <a:tc>
                  <a:txBody>
                    <a:bodyPr/>
                    <a:lstStyle/>
                    <a:p>
                      <a:pPr algn="l"/>
                      <a:r>
                        <a:rPr lang="en-GB" sz="2600" dirty="0">
                          <a:solidFill>
                            <a:schemeClr val="tx1"/>
                          </a:solidFill>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l"/>
                      <a:endParaRPr lang="en-GB" sz="2600" dirty="0">
                        <a:solidFill>
                          <a:schemeClr val="tx1"/>
                        </a:solidFill>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35235">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tear</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 </a:t>
                      </a:r>
                      <a:r>
                        <a:rPr lang="en-GB" sz="2600" b="0" dirty="0">
                          <a:solidFill>
                            <a:schemeClr val="tx1"/>
                          </a:solidFill>
                          <a:latin typeface="Gill Sans MT" panose="020B0502020104020203" pitchFamily="34" charset="77"/>
                        </a:rPr>
                        <a:t>stroll</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3634198">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148" name="Grasshopper Word of the Day"/>
          <p:cNvSpPr txBox="1"/>
          <p:nvPr/>
        </p:nvSpPr>
        <p:spPr>
          <a:xfrm>
            <a:off x="324857" y="17462"/>
            <a:ext cx="9121088"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Visualiser</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98239" y="128282"/>
            <a:ext cx="227863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Draw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Grasshopper</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and bring them to life.</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454" y="8852728"/>
            <a:ext cx="971450" cy="802471"/>
          </a:xfrm>
          <a:prstGeom prst="rect">
            <a:avLst/>
          </a:prstGeom>
        </p:spPr>
      </p:pic>
      <p:pic>
        <p:nvPicPr>
          <p:cNvPr id="5" name="Picture 4">
            <a:extLst>
              <a:ext uri="{FF2B5EF4-FFF2-40B4-BE49-F238E27FC236}">
                <a16:creationId xmlns:a16="http://schemas.microsoft.com/office/drawing/2014/main" id="{CB397327-F896-5F47-97C7-A835D9998C2D}"/>
              </a:ext>
            </a:extLst>
          </p:cNvPr>
          <p:cNvPicPr>
            <a:picLocks noChangeAspect="1"/>
          </p:cNvPicPr>
          <p:nvPr/>
        </p:nvPicPr>
        <p:blipFill rotWithShape="1">
          <a:blip r:embed="rId4">
            <a:extLst>
              <a:ext uri="{28A0092B-C50C-407E-A947-70E740481C1C}">
                <a14:useLocalDpi xmlns:a14="http://schemas.microsoft.com/office/drawing/2010/main" val="0"/>
              </a:ext>
            </a:extLst>
          </a:blip>
          <a:srcRect l="28499" t="16006" r="27914" b="20497"/>
          <a:stretch/>
        </p:blipFill>
        <p:spPr>
          <a:xfrm>
            <a:off x="11514957" y="17462"/>
            <a:ext cx="1600913" cy="1800471"/>
          </a:xfrm>
          <a:prstGeom prst="rect">
            <a:avLst/>
          </a:prstGeom>
        </p:spPr>
      </p:pic>
    </p:spTree>
    <p:extLst>
      <p:ext uri="{BB962C8B-B14F-4D97-AF65-F5344CB8AC3E}">
        <p14:creationId xmlns:p14="http://schemas.microsoft.com/office/powerpoint/2010/main" val="2795170065"/>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2327443103"/>
              </p:ext>
            </p:extLst>
          </p:nvPr>
        </p:nvGraphicFramePr>
        <p:xfrm>
          <a:off x="0" y="1197272"/>
          <a:ext cx="13004800" cy="8538866"/>
        </p:xfrm>
        <a:graphic>
          <a:graphicData uri="http://schemas.openxmlformats.org/drawingml/2006/table">
            <a:tbl>
              <a:tblPr firstRow="1" bandRow="1">
                <a:tableStyleId>{5940675A-B579-460E-94D1-54222C63F5DA}</a:tableStyleId>
              </a:tblPr>
              <a:tblGrid>
                <a:gridCol w="6502400">
                  <a:extLst>
                    <a:ext uri="{9D8B030D-6E8A-4147-A177-3AD203B41FA5}">
                      <a16:colId xmlns:a16="http://schemas.microsoft.com/office/drawing/2014/main" val="1062734036"/>
                    </a:ext>
                  </a:extLst>
                </a:gridCol>
                <a:gridCol w="6502400">
                  <a:extLst>
                    <a:ext uri="{9D8B030D-6E8A-4147-A177-3AD203B41FA5}">
                      <a16:colId xmlns:a16="http://schemas.microsoft.com/office/drawing/2014/main" val="2844254734"/>
                    </a:ext>
                  </a:extLst>
                </a:gridCol>
              </a:tblGrid>
              <a:tr h="635235">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wealthy</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switch</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3634198">
                <a:tc>
                  <a:txBody>
                    <a:bodyPr/>
                    <a:lstStyle/>
                    <a:p>
                      <a:pPr algn="l"/>
                      <a:r>
                        <a:rPr lang="en-GB" sz="2600" dirty="0">
                          <a:solidFill>
                            <a:schemeClr val="tx1"/>
                          </a:solidFill>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l"/>
                      <a:endParaRPr lang="en-GB" sz="2600" dirty="0">
                        <a:solidFill>
                          <a:schemeClr val="tx1"/>
                        </a:solidFill>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35235">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tradition</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sustain</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3634198">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148" name="Grasshopper Word of the Day"/>
          <p:cNvSpPr txBox="1"/>
          <p:nvPr/>
        </p:nvSpPr>
        <p:spPr>
          <a:xfrm>
            <a:off x="324857" y="17462"/>
            <a:ext cx="9121088"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Visualiser</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80310"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Draw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Shinobi</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and bring them to life.</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pic>
        <p:nvPicPr>
          <p:cNvPr id="7" name="Picture 6">
            <a:extLst>
              <a:ext uri="{FF2B5EF4-FFF2-40B4-BE49-F238E27FC236}">
                <a16:creationId xmlns:a16="http://schemas.microsoft.com/office/drawing/2014/main" id="{EA86BE72-1703-3C4A-ADCE-227617DFFA18}"/>
              </a:ext>
            </a:extLst>
          </p:cNvPr>
          <p:cNvPicPr>
            <a:picLocks noChangeAspect="1"/>
          </p:cNvPicPr>
          <p:nvPr/>
        </p:nvPicPr>
        <p:blipFill rotWithShape="1">
          <a:blip r:embed="rId4">
            <a:extLst>
              <a:ext uri="{28A0092B-C50C-407E-A947-70E740481C1C}">
                <a14:useLocalDpi xmlns:a14="http://schemas.microsoft.com/office/drawing/2010/main" val="0"/>
              </a:ext>
            </a:extLst>
          </a:blip>
          <a:srcRect l="28498" t="20985" r="36573" b="21472"/>
          <a:stretch/>
        </p:blipFill>
        <p:spPr>
          <a:xfrm>
            <a:off x="11514956" y="92525"/>
            <a:ext cx="1340431" cy="1704832"/>
          </a:xfrm>
          <a:prstGeom prst="rect">
            <a:avLst/>
          </a:prstGeom>
        </p:spPr>
      </p:pic>
    </p:spTree>
    <p:extLst>
      <p:ext uri="{BB962C8B-B14F-4D97-AF65-F5344CB8AC3E}">
        <p14:creationId xmlns:p14="http://schemas.microsoft.com/office/powerpoint/2010/main" val="2580703173"/>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148" name="Grasshopper Word of the Day"/>
          <p:cNvSpPr txBox="1"/>
          <p:nvPr/>
        </p:nvSpPr>
        <p:spPr>
          <a:xfrm>
            <a:off x="817786" y="17462"/>
            <a:ext cx="8135240"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Matching Meanings</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08594"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1800" dirty="0">
                <a:latin typeface="Gill Sans MT" panose="020B0502020104020203" pitchFamily="34" charset="77"/>
              </a:rPr>
              <a:t>Draw lines </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from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Grasshopper</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to their definitions.</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graphicFrame>
        <p:nvGraphicFramePr>
          <p:cNvPr id="13" name="Table 2">
            <a:extLst>
              <a:ext uri="{FF2B5EF4-FFF2-40B4-BE49-F238E27FC236}">
                <a16:creationId xmlns:a16="http://schemas.microsoft.com/office/drawing/2014/main" id="{708C9FF0-0C9B-CC42-8D53-CC7C19324B6E}"/>
              </a:ext>
            </a:extLst>
          </p:cNvPr>
          <p:cNvGraphicFramePr>
            <a:graphicFrameLocks noGrp="1"/>
          </p:cNvGraphicFramePr>
          <p:nvPr>
            <p:extLst>
              <p:ext uri="{D42A27DB-BD31-4B8C-83A1-F6EECF244321}">
                <p14:modId xmlns:p14="http://schemas.microsoft.com/office/powerpoint/2010/main" val="3860982452"/>
              </p:ext>
            </p:extLst>
          </p:nvPr>
        </p:nvGraphicFramePr>
        <p:xfrm>
          <a:off x="889659" y="1251704"/>
          <a:ext cx="2599938" cy="7695072"/>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Grasshopper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600" dirty="0">
                          <a:latin typeface="Gill Sans MT" panose="020B0502020104020203" pitchFamily="34" charset="77"/>
                        </a:rPr>
                        <a:t>wiggle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600" dirty="0">
                          <a:latin typeface="Gill Sans MT" panose="020B0502020104020203" pitchFamily="34" charset="77"/>
                        </a:rPr>
                        <a:t>tumble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600" dirty="0">
                          <a:latin typeface="Gill Sans MT" panose="020B0502020104020203" pitchFamily="34" charset="77"/>
                        </a:rPr>
                        <a:t>tear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600" dirty="0">
                          <a:latin typeface="Gill Sans MT" panose="020B0502020104020203" pitchFamily="34" charset="77"/>
                        </a:rPr>
                        <a:t>tangle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600" dirty="0">
                          <a:latin typeface="Gill Sans MT" panose="020B0502020104020203" pitchFamily="34" charset="77"/>
                        </a:rPr>
                        <a:t>stroll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graphicFrame>
        <p:nvGraphicFramePr>
          <p:cNvPr id="14" name="Table 2">
            <a:extLst>
              <a:ext uri="{FF2B5EF4-FFF2-40B4-BE49-F238E27FC236}">
                <a16:creationId xmlns:a16="http://schemas.microsoft.com/office/drawing/2014/main" id="{FA5B5AA8-0E40-3441-9859-DDACC675242D}"/>
              </a:ext>
            </a:extLst>
          </p:cNvPr>
          <p:cNvGraphicFramePr>
            <a:graphicFrameLocks noGrp="1"/>
          </p:cNvGraphicFramePr>
          <p:nvPr>
            <p:extLst>
              <p:ext uri="{D42A27DB-BD31-4B8C-83A1-F6EECF244321}">
                <p14:modId xmlns:p14="http://schemas.microsoft.com/office/powerpoint/2010/main" val="3532159244"/>
              </p:ext>
            </p:extLst>
          </p:nvPr>
        </p:nvGraphicFramePr>
        <p:xfrm>
          <a:off x="5307795" y="1251704"/>
          <a:ext cx="4826233" cy="7695072"/>
        </p:xfrm>
        <a:graphic>
          <a:graphicData uri="http://schemas.openxmlformats.org/drawingml/2006/table">
            <a:tbl>
              <a:tblPr firstRow="1" bandRow="1">
                <a:tableStyleId>{5940675A-B579-460E-94D1-54222C63F5DA}</a:tableStyleId>
              </a:tblPr>
              <a:tblGrid>
                <a:gridCol w="4826233">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Grasshopper Definitions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000" dirty="0">
                          <a:latin typeface="Gill Sans MT" panose="020B0502020104020203" pitchFamily="34" charset="77"/>
                        </a:rPr>
                        <a:t>If someone or something *** somewhere, they fall there with a rolling or bouncing movement.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A *** of something is a mass of it twisted together in an untidy way.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000" dirty="0">
                          <a:latin typeface="Gill Sans MT" panose="020B0502020104020203" pitchFamily="34" charset="77"/>
                        </a:rPr>
                        <a:t>If you *** something or if it ***, it moves up and down or from side to side in small quick movements.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000" dirty="0">
                          <a:latin typeface="Gill Sans MT" panose="020B0502020104020203" pitchFamily="34" charset="77"/>
                        </a:rPr>
                        <a:t>If you *** somewhere, you walk there in a slow, relaxed way.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If you *** paper, cloth, or another material, or if it ***, you pull it into two pieces or you pull it so that a hole appears in it.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pic>
        <p:nvPicPr>
          <p:cNvPr id="21" name="Picture 20">
            <a:extLst>
              <a:ext uri="{FF2B5EF4-FFF2-40B4-BE49-F238E27FC236}">
                <a16:creationId xmlns:a16="http://schemas.microsoft.com/office/drawing/2014/main" id="{BF77523C-8284-C341-BC29-295082F3A8DF}"/>
              </a:ext>
            </a:extLst>
          </p:cNvPr>
          <p:cNvPicPr>
            <a:picLocks noChangeAspect="1"/>
          </p:cNvPicPr>
          <p:nvPr/>
        </p:nvPicPr>
        <p:blipFill rotWithShape="1">
          <a:blip r:embed="rId4">
            <a:extLst>
              <a:ext uri="{28A0092B-C50C-407E-A947-70E740481C1C}">
                <a14:useLocalDpi xmlns:a14="http://schemas.microsoft.com/office/drawing/2010/main" val="0"/>
              </a:ext>
            </a:extLst>
          </a:blip>
          <a:srcRect l="28499" t="16006" r="27914" b="20497"/>
          <a:stretch/>
        </p:blipFill>
        <p:spPr>
          <a:xfrm>
            <a:off x="11514957" y="17462"/>
            <a:ext cx="1600913" cy="1800471"/>
          </a:xfrm>
          <a:prstGeom prst="rect">
            <a:avLst/>
          </a:prstGeom>
        </p:spPr>
      </p:pic>
      <p:pic>
        <p:nvPicPr>
          <p:cNvPr id="2" name="Picture 1">
            <a:extLst>
              <a:ext uri="{FF2B5EF4-FFF2-40B4-BE49-F238E27FC236}">
                <a16:creationId xmlns:a16="http://schemas.microsoft.com/office/drawing/2014/main" id="{1BA52C30-6615-644F-7892-035CF6B98C87}"/>
              </a:ext>
            </a:extLst>
          </p:cNvPr>
          <p:cNvPicPr>
            <a:picLocks noChangeAspect="1"/>
          </p:cNvPicPr>
          <p:nvPr/>
        </p:nvPicPr>
        <p:blipFill>
          <a:blip r:embed="rId5"/>
          <a:stretch>
            <a:fillRect/>
          </a:stretch>
        </p:blipFill>
        <p:spPr>
          <a:xfrm>
            <a:off x="11238546" y="5352690"/>
            <a:ext cx="876595" cy="876595"/>
          </a:xfrm>
          <a:prstGeom prst="rect">
            <a:avLst/>
          </a:prstGeom>
        </p:spPr>
      </p:pic>
      <p:pic>
        <p:nvPicPr>
          <p:cNvPr id="3" name="Picture 2">
            <a:extLst>
              <a:ext uri="{FF2B5EF4-FFF2-40B4-BE49-F238E27FC236}">
                <a16:creationId xmlns:a16="http://schemas.microsoft.com/office/drawing/2014/main" id="{69E0F63E-FE2F-4DEA-CC2D-40621D33945A}"/>
              </a:ext>
            </a:extLst>
          </p:cNvPr>
          <p:cNvPicPr>
            <a:picLocks noChangeAspect="1"/>
          </p:cNvPicPr>
          <p:nvPr/>
        </p:nvPicPr>
        <p:blipFill>
          <a:blip r:embed="rId6"/>
          <a:stretch>
            <a:fillRect/>
          </a:stretch>
        </p:blipFill>
        <p:spPr>
          <a:xfrm>
            <a:off x="11238545" y="2804841"/>
            <a:ext cx="876595" cy="876595"/>
          </a:xfrm>
          <a:prstGeom prst="rect">
            <a:avLst/>
          </a:prstGeom>
        </p:spPr>
      </p:pic>
      <p:pic>
        <p:nvPicPr>
          <p:cNvPr id="5" name="Picture 4">
            <a:extLst>
              <a:ext uri="{FF2B5EF4-FFF2-40B4-BE49-F238E27FC236}">
                <a16:creationId xmlns:a16="http://schemas.microsoft.com/office/drawing/2014/main" id="{18E64656-4333-36C9-B70B-F4BA609E2D7A}"/>
              </a:ext>
            </a:extLst>
          </p:cNvPr>
          <p:cNvPicPr>
            <a:picLocks noChangeAspect="1"/>
          </p:cNvPicPr>
          <p:nvPr/>
        </p:nvPicPr>
        <p:blipFill>
          <a:blip r:embed="rId7"/>
          <a:stretch>
            <a:fillRect/>
          </a:stretch>
        </p:blipFill>
        <p:spPr>
          <a:xfrm>
            <a:off x="11264125" y="7816445"/>
            <a:ext cx="825434" cy="825434"/>
          </a:xfrm>
          <a:prstGeom prst="rect">
            <a:avLst/>
          </a:prstGeom>
        </p:spPr>
      </p:pic>
      <p:pic>
        <p:nvPicPr>
          <p:cNvPr id="6" name="Picture 5">
            <a:extLst>
              <a:ext uri="{FF2B5EF4-FFF2-40B4-BE49-F238E27FC236}">
                <a16:creationId xmlns:a16="http://schemas.microsoft.com/office/drawing/2014/main" id="{56140D79-5129-BD56-B2DB-B31E1BDE22D0}"/>
              </a:ext>
            </a:extLst>
          </p:cNvPr>
          <p:cNvPicPr>
            <a:picLocks noChangeAspect="1"/>
          </p:cNvPicPr>
          <p:nvPr/>
        </p:nvPicPr>
        <p:blipFill>
          <a:blip r:embed="rId8"/>
          <a:stretch>
            <a:fillRect/>
          </a:stretch>
        </p:blipFill>
        <p:spPr>
          <a:xfrm>
            <a:off x="11227912" y="4044587"/>
            <a:ext cx="897860" cy="897860"/>
          </a:xfrm>
          <a:prstGeom prst="rect">
            <a:avLst/>
          </a:prstGeom>
        </p:spPr>
      </p:pic>
      <p:pic>
        <p:nvPicPr>
          <p:cNvPr id="7" name="Picture 6">
            <a:extLst>
              <a:ext uri="{FF2B5EF4-FFF2-40B4-BE49-F238E27FC236}">
                <a16:creationId xmlns:a16="http://schemas.microsoft.com/office/drawing/2014/main" id="{FEF09BBF-96F7-FF24-118D-E3990D939825}"/>
              </a:ext>
            </a:extLst>
          </p:cNvPr>
          <p:cNvPicPr>
            <a:picLocks noChangeAspect="1"/>
          </p:cNvPicPr>
          <p:nvPr/>
        </p:nvPicPr>
        <p:blipFill>
          <a:blip r:embed="rId9"/>
          <a:stretch>
            <a:fillRect/>
          </a:stretch>
        </p:blipFill>
        <p:spPr>
          <a:xfrm>
            <a:off x="11149221" y="6505180"/>
            <a:ext cx="1004186" cy="1004186"/>
          </a:xfrm>
          <a:prstGeom prst="rect">
            <a:avLst/>
          </a:prstGeom>
        </p:spPr>
      </p:pic>
    </p:spTree>
    <p:extLst>
      <p:ext uri="{BB962C8B-B14F-4D97-AF65-F5344CB8AC3E}">
        <p14:creationId xmlns:p14="http://schemas.microsoft.com/office/powerpoint/2010/main" val="4015714986"/>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148" name="Grasshopper Word of the Day"/>
          <p:cNvSpPr txBox="1"/>
          <p:nvPr/>
        </p:nvSpPr>
        <p:spPr>
          <a:xfrm>
            <a:off x="817786" y="17462"/>
            <a:ext cx="8135240"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Matching Meanings</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08594"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1800" dirty="0">
                <a:latin typeface="Gill Sans MT" panose="020B0502020104020203" pitchFamily="34" charset="77"/>
              </a:rPr>
              <a:t>Draw lines </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from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Shinobi</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to their definitions.</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graphicFrame>
        <p:nvGraphicFramePr>
          <p:cNvPr id="13" name="Table 2">
            <a:extLst>
              <a:ext uri="{FF2B5EF4-FFF2-40B4-BE49-F238E27FC236}">
                <a16:creationId xmlns:a16="http://schemas.microsoft.com/office/drawing/2014/main" id="{708C9FF0-0C9B-CC42-8D53-CC7C19324B6E}"/>
              </a:ext>
            </a:extLst>
          </p:cNvPr>
          <p:cNvGraphicFramePr>
            <a:graphicFrameLocks noGrp="1"/>
          </p:cNvGraphicFramePr>
          <p:nvPr>
            <p:extLst>
              <p:ext uri="{D42A27DB-BD31-4B8C-83A1-F6EECF244321}">
                <p14:modId xmlns:p14="http://schemas.microsoft.com/office/powerpoint/2010/main" val="3614785680"/>
              </p:ext>
            </p:extLst>
          </p:nvPr>
        </p:nvGraphicFramePr>
        <p:xfrm>
          <a:off x="889659" y="1251704"/>
          <a:ext cx="2599938" cy="7695072"/>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Shinobi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600" dirty="0">
                          <a:latin typeface="Gill Sans MT" panose="020B0502020104020203" pitchFamily="34" charset="77"/>
                        </a:rPr>
                        <a:t>witness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600" dirty="0">
                          <a:latin typeface="Gill Sans MT" panose="020B0502020104020203" pitchFamily="34" charset="77"/>
                        </a:rPr>
                        <a:t>wealthy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600" dirty="0">
                          <a:latin typeface="Gill Sans MT" panose="020B0502020104020203" pitchFamily="34" charset="77"/>
                        </a:rPr>
                        <a:t>tradition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600" dirty="0">
                          <a:latin typeface="Gill Sans MT" panose="020B0502020104020203" pitchFamily="34" charset="77"/>
                        </a:rPr>
                        <a:t>switch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600" dirty="0">
                          <a:latin typeface="Gill Sans MT" panose="020B0502020104020203" pitchFamily="34" charset="77"/>
                        </a:rPr>
                        <a:t>sustain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graphicFrame>
        <p:nvGraphicFramePr>
          <p:cNvPr id="14" name="Table 2">
            <a:extLst>
              <a:ext uri="{FF2B5EF4-FFF2-40B4-BE49-F238E27FC236}">
                <a16:creationId xmlns:a16="http://schemas.microsoft.com/office/drawing/2014/main" id="{FA5B5AA8-0E40-3441-9859-DDACC675242D}"/>
              </a:ext>
            </a:extLst>
          </p:cNvPr>
          <p:cNvGraphicFramePr>
            <a:graphicFrameLocks noGrp="1"/>
          </p:cNvGraphicFramePr>
          <p:nvPr>
            <p:extLst>
              <p:ext uri="{D42A27DB-BD31-4B8C-83A1-F6EECF244321}">
                <p14:modId xmlns:p14="http://schemas.microsoft.com/office/powerpoint/2010/main" val="2746599455"/>
              </p:ext>
            </p:extLst>
          </p:nvPr>
        </p:nvGraphicFramePr>
        <p:xfrm>
          <a:off x="5307795" y="1251704"/>
          <a:ext cx="4947829" cy="7695072"/>
        </p:xfrm>
        <a:graphic>
          <a:graphicData uri="http://schemas.openxmlformats.org/drawingml/2006/table">
            <a:tbl>
              <a:tblPr firstRow="1" bandRow="1">
                <a:tableStyleId>{5940675A-B579-460E-94D1-54222C63F5DA}</a:tableStyleId>
              </a:tblPr>
              <a:tblGrid>
                <a:gridCol w="4947829">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Shinobi Definitions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A *** is a custom or belief that has existed for a long time.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000" dirty="0">
                          <a:latin typeface="Gill Sans MT" panose="020B0502020104020203" pitchFamily="34" charset="77"/>
                        </a:rPr>
                        <a:t>If you *** something, you continue it or maintain it for a period of time.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Someone who is *** has a large amount of money, property, or valuable possessions.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000" dirty="0">
                          <a:latin typeface="Gill Sans MT" panose="020B0502020104020203" pitchFamily="34" charset="77"/>
                        </a:rPr>
                        <a:t>If you *** to something different, you change to it from what you were doing or saying before.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kumimoji="0" lang="en-GB" sz="2000" i="0" u="none" strike="noStrike" cap="none" spc="0" normalizeH="0" baseline="0" dirty="0">
                          <a:ln>
                            <a:noFill/>
                          </a:ln>
                          <a:solidFill>
                            <a:srgbClr val="000000"/>
                          </a:solidFill>
                          <a:effectLst/>
                          <a:uFillTx/>
                          <a:latin typeface="Gill Sans MT" panose="020B0502020104020203" pitchFamily="34" charset="77"/>
                          <a:sym typeface="Helvetica Light"/>
                        </a:rPr>
                        <a:t>If </a:t>
                      </a:r>
                      <a:r>
                        <a:rPr kumimoji="0" lang="en-GB" sz="2000" i="0" u="none" strike="noStrike" cap="none" spc="0" normalizeH="0" baseline="0">
                          <a:ln>
                            <a:noFill/>
                          </a:ln>
                          <a:solidFill>
                            <a:srgbClr val="000000"/>
                          </a:solidFill>
                          <a:effectLst/>
                          <a:uFillTx/>
                          <a:latin typeface="Gill Sans MT" panose="020B0502020104020203" pitchFamily="34" charset="77"/>
                          <a:sym typeface="Helvetica Light"/>
                        </a:rPr>
                        <a:t>you *** </a:t>
                      </a:r>
                      <a:r>
                        <a:rPr kumimoji="0" lang="en-GB" sz="2000" i="0" u="none" strike="noStrike" cap="none" spc="0" normalizeH="0" baseline="0" dirty="0">
                          <a:ln>
                            <a:noFill/>
                          </a:ln>
                          <a:solidFill>
                            <a:srgbClr val="000000"/>
                          </a:solidFill>
                          <a:effectLst/>
                          <a:uFillTx/>
                          <a:latin typeface="Gill Sans MT" panose="020B0502020104020203" pitchFamily="34" charset="77"/>
                          <a:sym typeface="Helvetica Light"/>
                        </a:rPr>
                        <a:t>something, you see it happen.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pic>
        <p:nvPicPr>
          <p:cNvPr id="22" name="Picture 21">
            <a:extLst>
              <a:ext uri="{FF2B5EF4-FFF2-40B4-BE49-F238E27FC236}">
                <a16:creationId xmlns:a16="http://schemas.microsoft.com/office/drawing/2014/main" id="{D14985E1-B661-AA43-82D5-8E7D020E9B75}"/>
              </a:ext>
            </a:extLst>
          </p:cNvPr>
          <p:cNvPicPr>
            <a:picLocks noChangeAspect="1"/>
          </p:cNvPicPr>
          <p:nvPr/>
        </p:nvPicPr>
        <p:blipFill rotWithShape="1">
          <a:blip r:embed="rId4">
            <a:extLst>
              <a:ext uri="{28A0092B-C50C-407E-A947-70E740481C1C}">
                <a14:useLocalDpi xmlns:a14="http://schemas.microsoft.com/office/drawing/2010/main" val="0"/>
              </a:ext>
            </a:extLst>
          </a:blip>
          <a:srcRect l="28498" t="20985" r="36573" b="21472"/>
          <a:stretch/>
        </p:blipFill>
        <p:spPr>
          <a:xfrm>
            <a:off x="11514956" y="92525"/>
            <a:ext cx="1340431" cy="1704832"/>
          </a:xfrm>
          <a:prstGeom prst="rect">
            <a:avLst/>
          </a:prstGeom>
        </p:spPr>
      </p:pic>
      <p:pic>
        <p:nvPicPr>
          <p:cNvPr id="2" name="Picture 1">
            <a:extLst>
              <a:ext uri="{FF2B5EF4-FFF2-40B4-BE49-F238E27FC236}">
                <a16:creationId xmlns:a16="http://schemas.microsoft.com/office/drawing/2014/main" id="{7984811A-59CE-FA7C-C0C5-49E306F1CE8B}"/>
              </a:ext>
            </a:extLst>
          </p:cNvPr>
          <p:cNvPicPr>
            <a:picLocks noChangeAspect="1"/>
          </p:cNvPicPr>
          <p:nvPr/>
        </p:nvPicPr>
        <p:blipFill>
          <a:blip r:embed="rId5"/>
          <a:stretch>
            <a:fillRect/>
          </a:stretch>
        </p:blipFill>
        <p:spPr>
          <a:xfrm>
            <a:off x="11181552" y="7885565"/>
            <a:ext cx="933589" cy="933589"/>
          </a:xfrm>
          <a:prstGeom prst="rect">
            <a:avLst/>
          </a:prstGeom>
        </p:spPr>
      </p:pic>
      <p:pic>
        <p:nvPicPr>
          <p:cNvPr id="3" name="Picture 2">
            <a:extLst>
              <a:ext uri="{FF2B5EF4-FFF2-40B4-BE49-F238E27FC236}">
                <a16:creationId xmlns:a16="http://schemas.microsoft.com/office/drawing/2014/main" id="{4D5BA1AB-2FB4-8B03-8852-ACC0CFDC7C24}"/>
              </a:ext>
            </a:extLst>
          </p:cNvPr>
          <p:cNvPicPr>
            <a:picLocks noChangeAspect="1"/>
          </p:cNvPicPr>
          <p:nvPr/>
        </p:nvPicPr>
        <p:blipFill>
          <a:blip r:embed="rId6"/>
          <a:stretch>
            <a:fillRect/>
          </a:stretch>
        </p:blipFill>
        <p:spPr>
          <a:xfrm>
            <a:off x="11240521" y="5352690"/>
            <a:ext cx="770270" cy="770270"/>
          </a:xfrm>
          <a:prstGeom prst="rect">
            <a:avLst/>
          </a:prstGeom>
        </p:spPr>
      </p:pic>
      <p:pic>
        <p:nvPicPr>
          <p:cNvPr id="5" name="Picture 4">
            <a:extLst>
              <a:ext uri="{FF2B5EF4-FFF2-40B4-BE49-F238E27FC236}">
                <a16:creationId xmlns:a16="http://schemas.microsoft.com/office/drawing/2014/main" id="{354B2145-6C2C-B1B2-2BFA-8F0739C7DC48}"/>
              </a:ext>
            </a:extLst>
          </p:cNvPr>
          <p:cNvPicPr>
            <a:picLocks noChangeAspect="1"/>
          </p:cNvPicPr>
          <p:nvPr/>
        </p:nvPicPr>
        <p:blipFill>
          <a:blip r:embed="rId7"/>
          <a:stretch>
            <a:fillRect/>
          </a:stretch>
        </p:blipFill>
        <p:spPr>
          <a:xfrm>
            <a:off x="11284650" y="2785851"/>
            <a:ext cx="789172" cy="789172"/>
          </a:xfrm>
          <a:prstGeom prst="rect">
            <a:avLst/>
          </a:prstGeom>
        </p:spPr>
      </p:pic>
      <p:pic>
        <p:nvPicPr>
          <p:cNvPr id="6" name="Picture 5">
            <a:extLst>
              <a:ext uri="{FF2B5EF4-FFF2-40B4-BE49-F238E27FC236}">
                <a16:creationId xmlns:a16="http://schemas.microsoft.com/office/drawing/2014/main" id="{4336ED14-88E5-530A-3579-3AB52B7DE05F}"/>
              </a:ext>
            </a:extLst>
          </p:cNvPr>
          <p:cNvPicPr>
            <a:picLocks noChangeAspect="1"/>
          </p:cNvPicPr>
          <p:nvPr/>
        </p:nvPicPr>
        <p:blipFill>
          <a:blip r:embed="rId8"/>
          <a:stretch>
            <a:fillRect/>
          </a:stretch>
        </p:blipFill>
        <p:spPr>
          <a:xfrm>
            <a:off x="11249037" y="6725292"/>
            <a:ext cx="779019" cy="779019"/>
          </a:xfrm>
          <a:prstGeom prst="rect">
            <a:avLst/>
          </a:prstGeom>
        </p:spPr>
      </p:pic>
      <p:pic>
        <p:nvPicPr>
          <p:cNvPr id="7" name="Picture 6">
            <a:extLst>
              <a:ext uri="{FF2B5EF4-FFF2-40B4-BE49-F238E27FC236}">
                <a16:creationId xmlns:a16="http://schemas.microsoft.com/office/drawing/2014/main" id="{9AAC3779-452C-F7DE-666A-3FDFF916CB38}"/>
              </a:ext>
            </a:extLst>
          </p:cNvPr>
          <p:cNvPicPr>
            <a:picLocks noChangeAspect="1"/>
          </p:cNvPicPr>
          <p:nvPr/>
        </p:nvPicPr>
        <p:blipFill>
          <a:blip r:embed="rId9"/>
          <a:stretch>
            <a:fillRect/>
          </a:stretch>
        </p:blipFill>
        <p:spPr>
          <a:xfrm>
            <a:off x="11196942" y="3943211"/>
            <a:ext cx="933589" cy="933589"/>
          </a:xfrm>
          <a:prstGeom prst="rect">
            <a:avLst/>
          </a:prstGeom>
        </p:spPr>
      </p:pic>
    </p:spTree>
    <p:extLst>
      <p:ext uri="{BB962C8B-B14F-4D97-AF65-F5344CB8AC3E}">
        <p14:creationId xmlns:p14="http://schemas.microsoft.com/office/powerpoint/2010/main" val="2598119948"/>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279542" y="368756"/>
            <a:ext cx="12445716" cy="1579920"/>
          </a:xfrm>
          <a:prstGeom prst="rect">
            <a:avLst/>
          </a:prstGeom>
          <a:ln w="12700">
            <a:no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This Week's Words</a:t>
            </a:r>
          </a:p>
        </p:txBody>
      </p:sp>
      <p:sp>
        <p:nvSpPr>
          <p:cNvPr id="132" name="Grasshopper"/>
          <p:cNvSpPr txBox="1"/>
          <p:nvPr/>
        </p:nvSpPr>
        <p:spPr>
          <a:xfrm>
            <a:off x="1424395" y="1991291"/>
            <a:ext cx="4749274" cy="110286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6500">
                <a:solidFill>
                  <a:schemeClr val="accent5"/>
                </a:solidFill>
                <a:latin typeface="Gill Sans SemiBold"/>
                <a:ea typeface="Gill Sans SemiBold"/>
                <a:cs typeface="Gill Sans SemiBold"/>
                <a:sym typeface="Gill Sans SemiBold"/>
              </a:defRPr>
            </a:lvl1pPr>
          </a:lstStyle>
          <a:p>
            <a:r>
              <a:rPr dirty="0">
                <a:solidFill>
                  <a:srgbClr val="00AEEE"/>
                </a:solidFill>
              </a:rPr>
              <a:t>Grasshopper</a:t>
            </a:r>
          </a:p>
        </p:txBody>
      </p:sp>
      <p:sp>
        <p:nvSpPr>
          <p:cNvPr id="134" name="office"/>
          <p:cNvSpPr txBox="1"/>
          <p:nvPr/>
        </p:nvSpPr>
        <p:spPr>
          <a:xfrm>
            <a:off x="2818057" y="4021403"/>
            <a:ext cx="2167260" cy="84125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dirty="0">
                <a:latin typeface="Gill Sans MT" panose="020B0502020104020203" pitchFamily="34" charset="77"/>
              </a:rPr>
              <a:t>tumble</a:t>
            </a:r>
            <a:endParaRPr dirty="0">
              <a:latin typeface="Gill Sans MT" panose="020B0502020104020203" pitchFamily="34" charset="77"/>
            </a:endParaRPr>
          </a:p>
        </p:txBody>
      </p:sp>
      <p:sp>
        <p:nvSpPr>
          <p:cNvPr id="135" name="spare"/>
          <p:cNvSpPr txBox="1"/>
          <p:nvPr/>
        </p:nvSpPr>
        <p:spPr>
          <a:xfrm>
            <a:off x="3254069" y="4857999"/>
            <a:ext cx="1295227" cy="84125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sz="4800" b="1" i="0" u="none" strike="noStrike" dirty="0">
                <a:solidFill>
                  <a:srgbClr val="000000"/>
                </a:solidFill>
                <a:effectLst/>
                <a:latin typeface="Gill Sans MT" panose="020B0502020104020203" pitchFamily="34" charset="77"/>
              </a:rPr>
              <a:t>tear</a:t>
            </a:r>
            <a:endParaRPr b="1" dirty="0">
              <a:latin typeface="Gill Sans MT" panose="020B0502020104020203" pitchFamily="34" charset="77"/>
              <a:sym typeface="American Typewriter"/>
            </a:endParaRPr>
          </a:p>
        </p:txBody>
      </p:sp>
      <p:sp>
        <p:nvSpPr>
          <p:cNvPr id="136" name="chipped"/>
          <p:cNvSpPr txBox="1"/>
          <p:nvPr/>
        </p:nvSpPr>
        <p:spPr>
          <a:xfrm>
            <a:off x="2945490" y="5762838"/>
            <a:ext cx="1878720" cy="84125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dirty="0">
                <a:latin typeface="Gill Sans MT" panose="020B0502020104020203" pitchFamily="34" charset="77"/>
              </a:rPr>
              <a:t>tangle</a:t>
            </a:r>
            <a:endParaRPr dirty="0">
              <a:latin typeface="Gill Sans MT" panose="020B0502020104020203" pitchFamily="34" charset="77"/>
            </a:endParaRPr>
          </a:p>
        </p:txBody>
      </p:sp>
      <p:sp>
        <p:nvSpPr>
          <p:cNvPr id="137" name="lift"/>
          <p:cNvSpPr txBox="1"/>
          <p:nvPr/>
        </p:nvSpPr>
        <p:spPr>
          <a:xfrm>
            <a:off x="3071622" y="6600144"/>
            <a:ext cx="1590179" cy="84125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dirty="0">
                <a:latin typeface="Gill Sans MT" panose="020B0502020104020203" pitchFamily="34" charset="77"/>
              </a:rPr>
              <a:t>stroll</a:t>
            </a:r>
            <a:endParaRPr dirty="0">
              <a:latin typeface="Gill Sans MT" panose="020B0502020104020203" pitchFamily="34" charset="77"/>
            </a:endParaRPr>
          </a:p>
        </p:txBody>
      </p:sp>
      <p:sp>
        <p:nvSpPr>
          <p:cNvPr id="138" name="mutter"/>
          <p:cNvSpPr txBox="1"/>
          <p:nvPr/>
        </p:nvSpPr>
        <p:spPr>
          <a:xfrm>
            <a:off x="8025120" y="3968985"/>
            <a:ext cx="2340384" cy="84125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sz="4800" b="1" i="0" u="none" strike="noStrike" dirty="0">
                <a:solidFill>
                  <a:srgbClr val="000000"/>
                </a:solidFill>
                <a:effectLst/>
                <a:latin typeface="Gill Sans MT" panose="020B0502020104020203" pitchFamily="34" charset="77"/>
              </a:rPr>
              <a:t>wealthy</a:t>
            </a:r>
            <a:endParaRPr b="1" dirty="0">
              <a:latin typeface="Gill Sans MT" panose="020B0502020104020203" pitchFamily="34" charset="77"/>
              <a:sym typeface="American Typewriter"/>
            </a:endParaRPr>
          </a:p>
        </p:txBody>
      </p:sp>
      <p:sp>
        <p:nvSpPr>
          <p:cNvPr id="139" name="unveil"/>
          <p:cNvSpPr txBox="1"/>
          <p:nvPr/>
        </p:nvSpPr>
        <p:spPr>
          <a:xfrm>
            <a:off x="8238833" y="5762838"/>
            <a:ext cx="1930017" cy="84125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sz="4800" b="1" i="0" u="none" strike="noStrike" dirty="0">
                <a:solidFill>
                  <a:srgbClr val="000000"/>
                </a:solidFill>
                <a:effectLst/>
                <a:latin typeface="Gill Sans MT" panose="020B0502020104020203" pitchFamily="34" charset="77"/>
              </a:rPr>
              <a:t>switch</a:t>
            </a:r>
            <a:endParaRPr dirty="0">
              <a:latin typeface="Gill Sans MT" panose="020B0502020104020203" pitchFamily="34" charset="77"/>
              <a:sym typeface="American Typewriter"/>
            </a:endParaRPr>
          </a:p>
        </p:txBody>
      </p:sp>
      <p:sp>
        <p:nvSpPr>
          <p:cNvPr id="140" name="tolerate"/>
          <p:cNvSpPr txBox="1"/>
          <p:nvPr/>
        </p:nvSpPr>
        <p:spPr>
          <a:xfrm>
            <a:off x="8188472" y="3093860"/>
            <a:ext cx="2224968" cy="84125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witness</a:t>
            </a:r>
            <a:endParaRPr dirty="0">
              <a:latin typeface="Gill Sans MT" panose="020B0502020104020203" pitchFamily="34" charset="77"/>
            </a:endParaRPr>
          </a:p>
        </p:txBody>
      </p:sp>
      <p:sp>
        <p:nvSpPr>
          <p:cNvPr id="141" name="fixation"/>
          <p:cNvSpPr txBox="1"/>
          <p:nvPr/>
        </p:nvSpPr>
        <p:spPr>
          <a:xfrm>
            <a:off x="7884055" y="4858000"/>
            <a:ext cx="2622514" cy="84125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tradition</a:t>
            </a:r>
            <a:endParaRPr dirty="0">
              <a:latin typeface="Gill Sans MT" panose="020B0502020104020203" pitchFamily="34" charset="77"/>
            </a:endParaRPr>
          </a:p>
        </p:txBody>
      </p:sp>
      <p:sp>
        <p:nvSpPr>
          <p:cNvPr id="142" name="rustle"/>
          <p:cNvSpPr txBox="1"/>
          <p:nvPr/>
        </p:nvSpPr>
        <p:spPr>
          <a:xfrm>
            <a:off x="8171061" y="6628256"/>
            <a:ext cx="2090317" cy="84125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sz="4800" b="1" i="0" u="none" strike="noStrike" dirty="0">
                <a:solidFill>
                  <a:srgbClr val="000000"/>
                </a:solidFill>
                <a:effectLst/>
                <a:latin typeface="Gill Sans MT" panose="020B0502020104020203" pitchFamily="34" charset="77"/>
              </a:rPr>
              <a:t>sustain</a:t>
            </a:r>
            <a:endParaRPr dirty="0">
              <a:latin typeface="Gill Sans MT" panose="020B0502020104020203" pitchFamily="34" charset="77"/>
              <a:sym typeface="American Typewriter"/>
            </a:endParaRPr>
          </a:p>
        </p:txBody>
      </p:sp>
      <p:sp>
        <p:nvSpPr>
          <p:cNvPr id="143" name="Shinobi"/>
          <p:cNvSpPr txBox="1"/>
          <p:nvPr/>
        </p:nvSpPr>
        <p:spPr>
          <a:xfrm>
            <a:off x="7805173" y="1948676"/>
            <a:ext cx="2797241" cy="110286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500">
                <a:solidFill>
                  <a:schemeClr val="accent5"/>
                </a:solidFill>
                <a:latin typeface="Gill Sans SemiBold"/>
                <a:ea typeface="Gill Sans SemiBold"/>
                <a:cs typeface="Gill Sans SemiBold"/>
                <a:sym typeface="Gill Sans SemiBold"/>
              </a:defRPr>
            </a:lvl1pPr>
          </a:lstStyle>
          <a:p>
            <a:r>
              <a:rPr dirty="0">
                <a:solidFill>
                  <a:srgbClr val="00AEEE"/>
                </a:solidFill>
              </a:rPr>
              <a:t>Shinobi</a:t>
            </a:r>
          </a:p>
        </p:txBody>
      </p:sp>
      <p:pic>
        <p:nvPicPr>
          <p:cNvPr id="6" name="Picture 5" descr="A close up of a sign&#10;&#10;Description automatically generated">
            <a:extLst>
              <a:ext uri="{FF2B5EF4-FFF2-40B4-BE49-F238E27FC236}">
                <a16:creationId xmlns:a16="http://schemas.microsoft.com/office/drawing/2014/main" id="{425C565A-0887-F647-81E8-E14EE96CE6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40300" y="7140190"/>
            <a:ext cx="3124200" cy="2387600"/>
          </a:xfrm>
          <a:prstGeom prst="rect">
            <a:avLst/>
          </a:prstGeom>
        </p:spPr>
      </p:pic>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2" name="TextBox 1">
            <a:extLst>
              <a:ext uri="{FF2B5EF4-FFF2-40B4-BE49-F238E27FC236}">
                <a16:creationId xmlns:a16="http://schemas.microsoft.com/office/drawing/2014/main" id="{E41E4F8A-CB54-74F8-D306-DF03A6306862}"/>
              </a:ext>
            </a:extLst>
          </p:cNvPr>
          <p:cNvSpPr txBox="1"/>
          <p:nvPr/>
        </p:nvSpPr>
        <p:spPr>
          <a:xfrm>
            <a:off x="2546924" y="3164758"/>
            <a:ext cx="2675845" cy="84125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4800" b="1" i="0" u="none" strike="noStrike" dirty="0">
                <a:solidFill>
                  <a:srgbClr val="000000"/>
                </a:solidFill>
                <a:effectLst/>
                <a:latin typeface="Gill Sans MT" panose="020B0502020104020203" pitchFamily="34" charset="77"/>
              </a:rPr>
              <a:t>wiggle</a:t>
            </a:r>
            <a:endParaRPr kumimoji="0" lang="en-US" sz="4900" b="1" i="0" u="none" strike="noStrike" cap="none" spc="0" normalizeH="0" baseline="0" dirty="0">
              <a:ln>
                <a:noFill/>
              </a:ln>
              <a:solidFill>
                <a:srgbClr val="000000"/>
              </a:solidFill>
              <a:effectLst/>
              <a:uFillTx/>
              <a:latin typeface="Gill Sans MT" panose="020B0502020104020203" pitchFamily="34" charset="77"/>
              <a:sym typeface="Helvetica Light"/>
            </a:endParaRP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 clipart&#10;&#10;Description automatically generated">
            <a:extLst>
              <a:ext uri="{FF2B5EF4-FFF2-40B4-BE49-F238E27FC236}">
                <a16:creationId xmlns:a16="http://schemas.microsoft.com/office/drawing/2014/main" id="{5FB0A047-1E6C-594B-B017-210D9C9971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269193">
            <a:off x="8686522" y="4993372"/>
            <a:ext cx="6010136" cy="2014909"/>
          </a:xfrm>
          <a:prstGeom prst="rect">
            <a:avLst/>
          </a:prstGeom>
        </p:spPr>
      </p:pic>
      <p:pic>
        <p:nvPicPr>
          <p:cNvPr id="10" name="Picture 9" descr="A picture containing text, clipart&#10;&#10;Description automatically generated">
            <a:extLst>
              <a:ext uri="{FF2B5EF4-FFF2-40B4-BE49-F238E27FC236}">
                <a16:creationId xmlns:a16="http://schemas.microsoft.com/office/drawing/2014/main" id="{967AA597-9B04-D149-823E-303EA746F3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85208">
            <a:off x="10769157" y="-104964"/>
            <a:ext cx="6018784" cy="1997614"/>
          </a:xfrm>
          <a:prstGeom prst="rect">
            <a:avLst/>
          </a:prstGeom>
        </p:spPr>
      </p:pic>
      <p:pic>
        <p:nvPicPr>
          <p:cNvPr id="8" name="Picture 7" descr="Shape&#10;&#10;Description automatically generated with medium confidence">
            <a:extLst>
              <a:ext uri="{FF2B5EF4-FFF2-40B4-BE49-F238E27FC236}">
                <a16:creationId xmlns:a16="http://schemas.microsoft.com/office/drawing/2014/main" id="{B02D7F9F-5239-CD40-BF7B-B031866156D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324329">
            <a:off x="8705945" y="7866875"/>
            <a:ext cx="5992841" cy="1997614"/>
          </a:xfrm>
          <a:prstGeom prst="rect">
            <a:avLst/>
          </a:prstGeom>
        </p:spPr>
      </p:pic>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sp>
        <p:nvSpPr>
          <p:cNvPr id="28" name="tear">
            <a:extLst>
              <a:ext uri="{FF2B5EF4-FFF2-40B4-BE49-F238E27FC236}">
                <a16:creationId xmlns:a16="http://schemas.microsoft.com/office/drawing/2014/main" id="{3E0CFD4D-27A2-7842-AA0C-DAD97EB3ECC4}"/>
              </a:ext>
            </a:extLst>
          </p:cNvPr>
          <p:cNvSpPr txBox="1"/>
          <p:nvPr/>
        </p:nvSpPr>
        <p:spPr>
          <a:xfrm>
            <a:off x="1064405" y="769884"/>
            <a:ext cx="10875989" cy="26571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Display Slips</a:t>
            </a:r>
            <a:endParaRPr sz="28700" dirty="0">
              <a:latin typeface="Gill Sans MT" panose="020B0502020104020203" pitchFamily="34" charset="77"/>
            </a:endParaRPr>
          </a:p>
        </p:txBody>
      </p:sp>
      <p:sp>
        <p:nvSpPr>
          <p:cNvPr id="21" name="If you tear paper, cloth, or another material, or if it tears, you pull it into two pieces or you pull it so that a hole appears in it.">
            <a:extLst>
              <a:ext uri="{FF2B5EF4-FFF2-40B4-BE49-F238E27FC236}">
                <a16:creationId xmlns:a16="http://schemas.microsoft.com/office/drawing/2014/main" id="{DDE122B5-346F-A44B-92E3-75F1820ACF77}"/>
              </a:ext>
            </a:extLst>
          </p:cNvPr>
          <p:cNvSpPr txBox="1"/>
          <p:nvPr/>
        </p:nvSpPr>
        <p:spPr>
          <a:xfrm>
            <a:off x="1064405" y="3614013"/>
            <a:ext cx="10875989" cy="139525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2800" dirty="0">
                <a:latin typeface="Gill Sans MT" panose="020B0502020104020203" pitchFamily="34" charset="77"/>
              </a:rPr>
              <a:t>The following slides are for classroom display. As you teach each Word of the Day, words can be displayed in the classroom to enable pupils to use the taught vocabulary in an independent manner.</a:t>
            </a:r>
            <a:endParaRPr sz="2800" dirty="0">
              <a:latin typeface="Gill Sans MT" panose="020B0502020104020203" pitchFamily="34" charset="77"/>
            </a:endParaRPr>
          </a:p>
        </p:txBody>
      </p:sp>
      <p:pic>
        <p:nvPicPr>
          <p:cNvPr id="6" name="Picture 5" descr="A picture containing text, clipart&#10;&#10;Description automatically generated">
            <a:extLst>
              <a:ext uri="{FF2B5EF4-FFF2-40B4-BE49-F238E27FC236}">
                <a16:creationId xmlns:a16="http://schemas.microsoft.com/office/drawing/2014/main" id="{08628CD0-39C1-E74A-B37C-5FFC42F737F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26455">
            <a:off x="-1245597" y="5206268"/>
            <a:ext cx="6053375" cy="2058148"/>
          </a:xfrm>
          <a:prstGeom prst="rect">
            <a:avLst/>
          </a:prstGeom>
        </p:spPr>
      </p:pic>
      <p:pic>
        <p:nvPicPr>
          <p:cNvPr id="12" name="Picture 11">
            <a:extLst>
              <a:ext uri="{FF2B5EF4-FFF2-40B4-BE49-F238E27FC236}">
                <a16:creationId xmlns:a16="http://schemas.microsoft.com/office/drawing/2014/main" id="{2BDBCD5E-345F-3B4A-91D1-B5E7C542109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21131645">
            <a:off x="-1664480" y="8055994"/>
            <a:ext cx="6027432" cy="2023557"/>
          </a:xfrm>
          <a:prstGeom prst="rect">
            <a:avLst/>
          </a:prstGeom>
        </p:spPr>
      </p:pic>
      <p:pic>
        <p:nvPicPr>
          <p:cNvPr id="14" name="Picture 13" descr="A picture containing shape&#10;&#10;Description automatically generated">
            <a:extLst>
              <a:ext uri="{FF2B5EF4-FFF2-40B4-BE49-F238E27FC236}">
                <a16:creationId xmlns:a16="http://schemas.microsoft.com/office/drawing/2014/main" id="{07D0A907-0844-0D41-8418-B06274E97D2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485504">
            <a:off x="234677" y="-962024"/>
            <a:ext cx="5604510" cy="1881572"/>
          </a:xfrm>
          <a:prstGeom prst="rect">
            <a:avLst/>
          </a:prstGeom>
        </p:spPr>
      </p:pic>
      <p:pic>
        <p:nvPicPr>
          <p:cNvPr id="33" name="Picture 32">
            <a:extLst>
              <a:ext uri="{FF2B5EF4-FFF2-40B4-BE49-F238E27FC236}">
                <a16:creationId xmlns:a16="http://schemas.microsoft.com/office/drawing/2014/main" id="{23C03125-5CCC-3748-B2EF-F9A23D73A24D}"/>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5238456" y="6352864"/>
            <a:ext cx="2683972" cy="2217108"/>
          </a:xfrm>
          <a:prstGeom prst="rect">
            <a:avLst/>
          </a:prstGeom>
        </p:spPr>
      </p:pic>
    </p:spTree>
    <p:extLst>
      <p:ext uri="{BB962C8B-B14F-4D97-AF65-F5344CB8AC3E}">
        <p14:creationId xmlns:p14="http://schemas.microsoft.com/office/powerpoint/2010/main" val="281590617"/>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4" name="Rectangle 43">
            <a:extLst>
              <a:ext uri="{FF2B5EF4-FFF2-40B4-BE49-F238E27FC236}">
                <a16:creationId xmlns:a16="http://schemas.microsoft.com/office/drawing/2014/main" id="{0DE4B2CD-9BA7-F745-975D-04D6E068AAAF}"/>
              </a:ext>
            </a:extLst>
          </p:cNvPr>
          <p:cNvSpPr/>
          <p:nvPr/>
        </p:nvSpPr>
        <p:spPr>
          <a:xfrm rot="12470707" flipH="1">
            <a:off x="-8384446" y="-637188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640151" y="473186"/>
            <a:ext cx="6456896"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wiggle</a:t>
            </a:r>
            <a:endParaRPr sz="138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776421" y="5730508"/>
            <a:ext cx="10244333"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tumble</a:t>
            </a:r>
            <a:endParaRPr sz="28700" dirty="0">
              <a:latin typeface="Gill Sans MT" panose="020B0502020104020203" pitchFamily="34" charset="77"/>
            </a:endParaRPr>
          </a:p>
        </p:txBody>
      </p:sp>
      <p:pic>
        <p:nvPicPr>
          <p:cNvPr id="2" name="Picture 1">
            <a:extLst>
              <a:ext uri="{FF2B5EF4-FFF2-40B4-BE49-F238E27FC236}">
                <a16:creationId xmlns:a16="http://schemas.microsoft.com/office/drawing/2014/main" id="{77990197-DA5A-22DE-86FE-A0B668F3621B}"/>
              </a:ext>
            </a:extLst>
          </p:cNvPr>
          <p:cNvPicPr>
            <a:picLocks noChangeAspect="1"/>
          </p:cNvPicPr>
          <p:nvPr/>
        </p:nvPicPr>
        <p:blipFill>
          <a:blip r:embed="rId4"/>
          <a:stretch>
            <a:fillRect/>
          </a:stretch>
        </p:blipFill>
        <p:spPr>
          <a:xfrm>
            <a:off x="8689194" y="602862"/>
            <a:ext cx="3251200" cy="3251200"/>
          </a:xfrm>
          <a:prstGeom prst="rect">
            <a:avLst/>
          </a:prstGeom>
        </p:spPr>
      </p:pic>
      <p:pic>
        <p:nvPicPr>
          <p:cNvPr id="4" name="Picture 3">
            <a:extLst>
              <a:ext uri="{FF2B5EF4-FFF2-40B4-BE49-F238E27FC236}">
                <a16:creationId xmlns:a16="http://schemas.microsoft.com/office/drawing/2014/main" id="{74049BAD-3D33-4EFA-6E62-C59872E0E833}"/>
              </a:ext>
            </a:extLst>
          </p:cNvPr>
          <p:cNvPicPr>
            <a:picLocks noChangeAspect="1"/>
          </p:cNvPicPr>
          <p:nvPr/>
        </p:nvPicPr>
        <p:blipFill>
          <a:blip r:embed="rId5"/>
          <a:stretch>
            <a:fillRect/>
          </a:stretch>
        </p:blipFill>
        <p:spPr>
          <a:xfrm>
            <a:off x="682708" y="5687392"/>
            <a:ext cx="3251200" cy="3251200"/>
          </a:xfrm>
          <a:prstGeom prst="rect">
            <a:avLst/>
          </a:prstGeom>
        </p:spPr>
      </p:pic>
    </p:spTree>
    <p:extLst>
      <p:ext uri="{BB962C8B-B14F-4D97-AF65-F5344CB8AC3E}">
        <p14:creationId xmlns:p14="http://schemas.microsoft.com/office/powerpoint/2010/main" val="865114986"/>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08911" y="5189040"/>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889787" y="42942"/>
            <a:ext cx="5113580"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tear</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593888" y="4926433"/>
            <a:ext cx="10419220"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tangle</a:t>
            </a:r>
            <a:endParaRPr sz="19900" dirty="0">
              <a:latin typeface="Gill Sans MT" panose="020B0502020104020203" pitchFamily="34" charset="77"/>
            </a:endParaRPr>
          </a:p>
        </p:txBody>
      </p:sp>
      <p:pic>
        <p:nvPicPr>
          <p:cNvPr id="2" name="Picture 1">
            <a:extLst>
              <a:ext uri="{FF2B5EF4-FFF2-40B4-BE49-F238E27FC236}">
                <a16:creationId xmlns:a16="http://schemas.microsoft.com/office/drawing/2014/main" id="{57FC2266-37F8-8075-3EE7-635C8CC3F8B5}"/>
              </a:ext>
            </a:extLst>
          </p:cNvPr>
          <p:cNvPicPr>
            <a:picLocks noChangeAspect="1"/>
          </p:cNvPicPr>
          <p:nvPr/>
        </p:nvPicPr>
        <p:blipFill>
          <a:blip r:embed="rId4"/>
          <a:stretch>
            <a:fillRect/>
          </a:stretch>
        </p:blipFill>
        <p:spPr>
          <a:xfrm>
            <a:off x="8203579" y="602862"/>
            <a:ext cx="3251200" cy="3251200"/>
          </a:xfrm>
          <a:prstGeom prst="rect">
            <a:avLst/>
          </a:prstGeom>
        </p:spPr>
      </p:pic>
      <p:pic>
        <p:nvPicPr>
          <p:cNvPr id="4" name="Picture 3">
            <a:extLst>
              <a:ext uri="{FF2B5EF4-FFF2-40B4-BE49-F238E27FC236}">
                <a16:creationId xmlns:a16="http://schemas.microsoft.com/office/drawing/2014/main" id="{62A95F45-214C-B59E-83A2-853F64EB336A}"/>
              </a:ext>
            </a:extLst>
          </p:cNvPr>
          <p:cNvPicPr>
            <a:picLocks noChangeAspect="1"/>
          </p:cNvPicPr>
          <p:nvPr/>
        </p:nvPicPr>
        <p:blipFill>
          <a:blip r:embed="rId5"/>
          <a:stretch>
            <a:fillRect/>
          </a:stretch>
        </p:blipFill>
        <p:spPr>
          <a:xfrm>
            <a:off x="719588" y="5486353"/>
            <a:ext cx="3251200" cy="3251200"/>
          </a:xfrm>
          <a:prstGeom prst="rect">
            <a:avLst/>
          </a:prstGeom>
        </p:spPr>
      </p:pic>
    </p:spTree>
    <p:extLst>
      <p:ext uri="{BB962C8B-B14F-4D97-AF65-F5344CB8AC3E}">
        <p14:creationId xmlns:p14="http://schemas.microsoft.com/office/powerpoint/2010/main" val="3329644295"/>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44437" y="-603206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125435" y="221493"/>
            <a:ext cx="6551473"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stroll</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1667580" y="5542730"/>
            <a:ext cx="12346080"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witness</a:t>
            </a:r>
            <a:endParaRPr sz="23900" dirty="0">
              <a:latin typeface="Gill Sans MT" panose="020B0502020104020203" pitchFamily="34" charset="77"/>
            </a:endParaRPr>
          </a:p>
        </p:txBody>
      </p:sp>
      <p:pic>
        <p:nvPicPr>
          <p:cNvPr id="2" name="Picture 1">
            <a:extLst>
              <a:ext uri="{FF2B5EF4-FFF2-40B4-BE49-F238E27FC236}">
                <a16:creationId xmlns:a16="http://schemas.microsoft.com/office/drawing/2014/main" id="{97E130D7-4B50-5493-FB85-8EC1F7C472F9}"/>
              </a:ext>
            </a:extLst>
          </p:cNvPr>
          <p:cNvPicPr>
            <a:picLocks noChangeAspect="1"/>
          </p:cNvPicPr>
          <p:nvPr/>
        </p:nvPicPr>
        <p:blipFill>
          <a:blip r:embed="rId4"/>
          <a:stretch>
            <a:fillRect/>
          </a:stretch>
        </p:blipFill>
        <p:spPr>
          <a:xfrm>
            <a:off x="8493432" y="608068"/>
            <a:ext cx="3251200" cy="3251200"/>
          </a:xfrm>
          <a:prstGeom prst="rect">
            <a:avLst/>
          </a:prstGeom>
        </p:spPr>
      </p:pic>
      <p:pic>
        <p:nvPicPr>
          <p:cNvPr id="4" name="Picture 3">
            <a:extLst>
              <a:ext uri="{FF2B5EF4-FFF2-40B4-BE49-F238E27FC236}">
                <a16:creationId xmlns:a16="http://schemas.microsoft.com/office/drawing/2014/main" id="{E46A2A7E-8D2C-0634-840C-9B8E2C3BFA4E}"/>
              </a:ext>
            </a:extLst>
          </p:cNvPr>
          <p:cNvPicPr>
            <a:picLocks noChangeAspect="1"/>
          </p:cNvPicPr>
          <p:nvPr/>
        </p:nvPicPr>
        <p:blipFill>
          <a:blip r:embed="rId5"/>
          <a:stretch>
            <a:fillRect/>
          </a:stretch>
        </p:blipFill>
        <p:spPr>
          <a:xfrm>
            <a:off x="682017" y="5739066"/>
            <a:ext cx="3251200" cy="3251200"/>
          </a:xfrm>
          <a:prstGeom prst="rect">
            <a:avLst/>
          </a:prstGeom>
        </p:spPr>
      </p:pic>
    </p:spTree>
    <p:extLst>
      <p:ext uri="{BB962C8B-B14F-4D97-AF65-F5344CB8AC3E}">
        <p14:creationId xmlns:p14="http://schemas.microsoft.com/office/powerpoint/2010/main" val="2197216015"/>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032063"/>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119530" y="498062"/>
            <a:ext cx="8051883"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wealthy</a:t>
            </a:r>
            <a:endParaRPr sz="72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664801" y="5966232"/>
            <a:ext cx="9855034" cy="26571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tradition</a:t>
            </a:r>
            <a:endParaRPr sz="16600" dirty="0">
              <a:latin typeface="Gill Sans MT" panose="020B0502020104020203" pitchFamily="34" charset="77"/>
            </a:endParaRPr>
          </a:p>
        </p:txBody>
      </p:sp>
      <p:pic>
        <p:nvPicPr>
          <p:cNvPr id="2" name="Picture 1">
            <a:extLst>
              <a:ext uri="{FF2B5EF4-FFF2-40B4-BE49-F238E27FC236}">
                <a16:creationId xmlns:a16="http://schemas.microsoft.com/office/drawing/2014/main" id="{87133130-2BE3-EE5D-8CF4-EF9B1D3BB561}"/>
              </a:ext>
            </a:extLst>
          </p:cNvPr>
          <p:cNvPicPr>
            <a:picLocks noChangeAspect="1"/>
          </p:cNvPicPr>
          <p:nvPr/>
        </p:nvPicPr>
        <p:blipFill>
          <a:blip r:embed="rId4"/>
          <a:stretch>
            <a:fillRect/>
          </a:stretch>
        </p:blipFill>
        <p:spPr>
          <a:xfrm>
            <a:off x="9097351" y="602862"/>
            <a:ext cx="3251200" cy="3251200"/>
          </a:xfrm>
          <a:prstGeom prst="rect">
            <a:avLst/>
          </a:prstGeom>
        </p:spPr>
      </p:pic>
      <p:pic>
        <p:nvPicPr>
          <p:cNvPr id="4" name="Picture 3">
            <a:extLst>
              <a:ext uri="{FF2B5EF4-FFF2-40B4-BE49-F238E27FC236}">
                <a16:creationId xmlns:a16="http://schemas.microsoft.com/office/drawing/2014/main" id="{F57E79DB-656E-66CF-77EC-9D0A04278547}"/>
              </a:ext>
            </a:extLst>
          </p:cNvPr>
          <p:cNvPicPr>
            <a:picLocks noChangeAspect="1"/>
          </p:cNvPicPr>
          <p:nvPr/>
        </p:nvPicPr>
        <p:blipFill>
          <a:blip r:embed="rId5"/>
          <a:stretch>
            <a:fillRect/>
          </a:stretch>
        </p:blipFill>
        <p:spPr>
          <a:xfrm>
            <a:off x="484965" y="5729035"/>
            <a:ext cx="3251200" cy="3251200"/>
          </a:xfrm>
          <a:prstGeom prst="rect">
            <a:avLst/>
          </a:prstGeom>
        </p:spPr>
      </p:pic>
    </p:spTree>
    <p:extLst>
      <p:ext uri="{BB962C8B-B14F-4D97-AF65-F5344CB8AC3E}">
        <p14:creationId xmlns:p14="http://schemas.microsoft.com/office/powerpoint/2010/main" val="3443650429"/>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07533" y="-6032062"/>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083246" y="310902"/>
            <a:ext cx="11999897"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switch</a:t>
            </a:r>
            <a:endParaRPr sz="239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656000" y="5643529"/>
            <a:ext cx="10288591"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sustain</a:t>
            </a:r>
            <a:endParaRPr sz="11500" dirty="0">
              <a:latin typeface="Gill Sans MT" panose="020B0502020104020203" pitchFamily="34" charset="77"/>
            </a:endParaRPr>
          </a:p>
        </p:txBody>
      </p:sp>
      <p:pic>
        <p:nvPicPr>
          <p:cNvPr id="2" name="Picture 1">
            <a:extLst>
              <a:ext uri="{FF2B5EF4-FFF2-40B4-BE49-F238E27FC236}">
                <a16:creationId xmlns:a16="http://schemas.microsoft.com/office/drawing/2014/main" id="{CFC2735F-7555-E9BA-B5A8-4375534895BE}"/>
              </a:ext>
            </a:extLst>
          </p:cNvPr>
          <p:cNvPicPr>
            <a:picLocks noChangeAspect="1"/>
          </p:cNvPicPr>
          <p:nvPr/>
        </p:nvPicPr>
        <p:blipFill>
          <a:blip r:embed="rId4"/>
          <a:stretch>
            <a:fillRect/>
          </a:stretch>
        </p:blipFill>
        <p:spPr>
          <a:xfrm>
            <a:off x="8831259" y="602862"/>
            <a:ext cx="3251200" cy="3251200"/>
          </a:xfrm>
          <a:prstGeom prst="rect">
            <a:avLst/>
          </a:prstGeom>
        </p:spPr>
      </p:pic>
      <p:pic>
        <p:nvPicPr>
          <p:cNvPr id="4" name="Picture 3">
            <a:extLst>
              <a:ext uri="{FF2B5EF4-FFF2-40B4-BE49-F238E27FC236}">
                <a16:creationId xmlns:a16="http://schemas.microsoft.com/office/drawing/2014/main" id="{0A07DB62-1DE8-7BD4-1A76-F1218454C801}"/>
              </a:ext>
            </a:extLst>
          </p:cNvPr>
          <p:cNvPicPr>
            <a:picLocks noChangeAspect="1"/>
          </p:cNvPicPr>
          <p:nvPr/>
        </p:nvPicPr>
        <p:blipFill>
          <a:blip r:embed="rId5"/>
          <a:stretch>
            <a:fillRect/>
          </a:stretch>
        </p:blipFill>
        <p:spPr>
          <a:xfrm>
            <a:off x="941635" y="5766671"/>
            <a:ext cx="3251200" cy="3251200"/>
          </a:xfrm>
          <a:prstGeom prst="rect">
            <a:avLst/>
          </a:prstGeom>
        </p:spPr>
      </p:pic>
    </p:spTree>
    <p:extLst>
      <p:ext uri="{BB962C8B-B14F-4D97-AF65-F5344CB8AC3E}">
        <p14:creationId xmlns:p14="http://schemas.microsoft.com/office/powerpoint/2010/main" val="2631257533"/>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 clipart&#10;&#10;Description automatically generated">
            <a:extLst>
              <a:ext uri="{FF2B5EF4-FFF2-40B4-BE49-F238E27FC236}">
                <a16:creationId xmlns:a16="http://schemas.microsoft.com/office/drawing/2014/main" id="{5FB0A047-1E6C-594B-B017-210D9C9971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269193">
            <a:off x="8686522" y="4993372"/>
            <a:ext cx="6010136" cy="2014909"/>
          </a:xfrm>
          <a:prstGeom prst="rect">
            <a:avLst/>
          </a:prstGeom>
        </p:spPr>
      </p:pic>
      <p:pic>
        <p:nvPicPr>
          <p:cNvPr id="10" name="Picture 9" descr="A picture containing text, clipart&#10;&#10;Description automatically generated">
            <a:extLst>
              <a:ext uri="{FF2B5EF4-FFF2-40B4-BE49-F238E27FC236}">
                <a16:creationId xmlns:a16="http://schemas.microsoft.com/office/drawing/2014/main" id="{967AA597-9B04-D149-823E-303EA746F3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85208">
            <a:off x="10769157" y="-104964"/>
            <a:ext cx="6018784" cy="1997614"/>
          </a:xfrm>
          <a:prstGeom prst="rect">
            <a:avLst/>
          </a:prstGeom>
        </p:spPr>
      </p:pic>
      <p:pic>
        <p:nvPicPr>
          <p:cNvPr id="8" name="Picture 7" descr="Shape&#10;&#10;Description automatically generated with medium confidence">
            <a:extLst>
              <a:ext uri="{FF2B5EF4-FFF2-40B4-BE49-F238E27FC236}">
                <a16:creationId xmlns:a16="http://schemas.microsoft.com/office/drawing/2014/main" id="{B02D7F9F-5239-CD40-BF7B-B031866156D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324329">
            <a:off x="8705945" y="7866875"/>
            <a:ext cx="5992841" cy="1997614"/>
          </a:xfrm>
          <a:prstGeom prst="rect">
            <a:avLst/>
          </a:prstGeom>
        </p:spPr>
      </p:pic>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sp>
        <p:nvSpPr>
          <p:cNvPr id="28" name="tear">
            <a:extLst>
              <a:ext uri="{FF2B5EF4-FFF2-40B4-BE49-F238E27FC236}">
                <a16:creationId xmlns:a16="http://schemas.microsoft.com/office/drawing/2014/main" id="{3E0CFD4D-27A2-7842-AA0C-DAD97EB3ECC4}"/>
              </a:ext>
            </a:extLst>
          </p:cNvPr>
          <p:cNvSpPr txBox="1"/>
          <p:nvPr/>
        </p:nvSpPr>
        <p:spPr>
          <a:xfrm>
            <a:off x="1064404" y="1481621"/>
            <a:ext cx="10875989" cy="222625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3800" dirty="0">
                <a:latin typeface="Gill Sans MT" panose="020B0502020104020203" pitchFamily="34" charset="77"/>
              </a:rPr>
              <a:t>Font Variation</a:t>
            </a:r>
            <a:endParaRPr sz="23900" dirty="0">
              <a:latin typeface="Gill Sans MT" panose="020B0502020104020203" pitchFamily="34" charset="77"/>
            </a:endParaRPr>
          </a:p>
        </p:txBody>
      </p:sp>
      <p:sp>
        <p:nvSpPr>
          <p:cNvPr id="21" name="If you tear paper, cloth, or another material, or if it tears, you pull it into two pieces or you pull it so that a hole appears in it.">
            <a:extLst>
              <a:ext uri="{FF2B5EF4-FFF2-40B4-BE49-F238E27FC236}">
                <a16:creationId xmlns:a16="http://schemas.microsoft.com/office/drawing/2014/main" id="{DDE122B5-346F-A44B-92E3-75F1820ACF77}"/>
              </a:ext>
            </a:extLst>
          </p:cNvPr>
          <p:cNvSpPr txBox="1"/>
          <p:nvPr/>
        </p:nvSpPr>
        <p:spPr>
          <a:xfrm>
            <a:off x="1064404" y="3607454"/>
            <a:ext cx="10875989" cy="139525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2800" dirty="0">
                <a:latin typeface="Gill Sans MT" panose="020B0502020104020203" pitchFamily="34" charset="77"/>
              </a:rPr>
              <a:t>The following display slips contain the same words, but have a more regular font, which have a more regular formation of ‘a’ and ‘g’. Futura is the name of the font.</a:t>
            </a:r>
            <a:endParaRPr sz="2800" dirty="0">
              <a:latin typeface="Gill Sans MT" panose="020B0502020104020203" pitchFamily="34" charset="77"/>
            </a:endParaRPr>
          </a:p>
        </p:txBody>
      </p:sp>
      <p:pic>
        <p:nvPicPr>
          <p:cNvPr id="6" name="Picture 5" descr="A picture containing text, clipart&#10;&#10;Description automatically generated">
            <a:extLst>
              <a:ext uri="{FF2B5EF4-FFF2-40B4-BE49-F238E27FC236}">
                <a16:creationId xmlns:a16="http://schemas.microsoft.com/office/drawing/2014/main" id="{08628CD0-39C1-E74A-B37C-5FFC42F737F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26455">
            <a:off x="-1245597" y="5206268"/>
            <a:ext cx="6053375" cy="2058148"/>
          </a:xfrm>
          <a:prstGeom prst="rect">
            <a:avLst/>
          </a:prstGeom>
        </p:spPr>
      </p:pic>
      <p:pic>
        <p:nvPicPr>
          <p:cNvPr id="12" name="Picture 11">
            <a:extLst>
              <a:ext uri="{FF2B5EF4-FFF2-40B4-BE49-F238E27FC236}">
                <a16:creationId xmlns:a16="http://schemas.microsoft.com/office/drawing/2014/main" id="{2BDBCD5E-345F-3B4A-91D1-B5E7C542109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21131645">
            <a:off x="-1664480" y="8055994"/>
            <a:ext cx="6027432" cy="2023557"/>
          </a:xfrm>
          <a:prstGeom prst="rect">
            <a:avLst/>
          </a:prstGeom>
        </p:spPr>
      </p:pic>
      <p:pic>
        <p:nvPicPr>
          <p:cNvPr id="14" name="Picture 13" descr="A picture containing shape&#10;&#10;Description automatically generated">
            <a:extLst>
              <a:ext uri="{FF2B5EF4-FFF2-40B4-BE49-F238E27FC236}">
                <a16:creationId xmlns:a16="http://schemas.microsoft.com/office/drawing/2014/main" id="{07D0A907-0844-0D41-8418-B06274E97D2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485504">
            <a:off x="234677" y="-962024"/>
            <a:ext cx="5604510" cy="1881572"/>
          </a:xfrm>
          <a:prstGeom prst="rect">
            <a:avLst/>
          </a:prstGeom>
        </p:spPr>
      </p:pic>
      <p:pic>
        <p:nvPicPr>
          <p:cNvPr id="33" name="Picture 32">
            <a:extLst>
              <a:ext uri="{FF2B5EF4-FFF2-40B4-BE49-F238E27FC236}">
                <a16:creationId xmlns:a16="http://schemas.microsoft.com/office/drawing/2014/main" id="{23C03125-5CCC-3748-B2EF-F9A23D73A24D}"/>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5238456" y="6352864"/>
            <a:ext cx="2683972" cy="2217108"/>
          </a:xfrm>
          <a:prstGeom prst="rect">
            <a:avLst/>
          </a:prstGeom>
        </p:spPr>
      </p:pic>
    </p:spTree>
    <p:extLst>
      <p:ext uri="{BB962C8B-B14F-4D97-AF65-F5344CB8AC3E}">
        <p14:creationId xmlns:p14="http://schemas.microsoft.com/office/powerpoint/2010/main" val="1320724412"/>
      </p:ext>
    </p:ext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4" name="Rectangle 43">
            <a:extLst>
              <a:ext uri="{FF2B5EF4-FFF2-40B4-BE49-F238E27FC236}">
                <a16:creationId xmlns:a16="http://schemas.microsoft.com/office/drawing/2014/main" id="{0DE4B2CD-9BA7-F745-975D-04D6E068AAAF}"/>
              </a:ext>
            </a:extLst>
          </p:cNvPr>
          <p:cNvSpPr/>
          <p:nvPr/>
        </p:nvSpPr>
        <p:spPr>
          <a:xfrm rot="12470707" flipH="1">
            <a:off x="-8384446" y="-637188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202993" y="635830"/>
            <a:ext cx="7814639"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ea typeface="Ayuthaya" pitchFamily="2" charset="-34"/>
                <a:cs typeface="Futura Medium" panose="020B0602020204020303" pitchFamily="34" charset="-79"/>
              </a:rPr>
              <a:t>wiggle</a:t>
            </a:r>
            <a:endParaRPr sz="13800" dirty="0">
              <a:latin typeface="Futura Medium" panose="020B0602020204020303" pitchFamily="34" charset="-79"/>
              <a:ea typeface="Ayuthaya" pitchFamily="2" charset="-34"/>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510826" y="5902803"/>
            <a:ext cx="10244333"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tumble</a:t>
            </a:r>
            <a:endParaRPr sz="19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A9EF6A8C-ED04-6E42-B632-D51BD7978A9D}"/>
              </a:ext>
            </a:extLst>
          </p:cNvPr>
          <p:cNvPicPr>
            <a:picLocks noChangeAspect="1"/>
          </p:cNvPicPr>
          <p:nvPr/>
        </p:nvPicPr>
        <p:blipFill>
          <a:blip r:embed="rId4"/>
          <a:stretch>
            <a:fillRect/>
          </a:stretch>
        </p:blipFill>
        <p:spPr>
          <a:xfrm>
            <a:off x="9097351" y="592714"/>
            <a:ext cx="3251200" cy="3251200"/>
          </a:xfrm>
          <a:prstGeom prst="rect">
            <a:avLst/>
          </a:prstGeom>
        </p:spPr>
      </p:pic>
      <p:pic>
        <p:nvPicPr>
          <p:cNvPr id="4" name="Picture 3">
            <a:extLst>
              <a:ext uri="{FF2B5EF4-FFF2-40B4-BE49-F238E27FC236}">
                <a16:creationId xmlns:a16="http://schemas.microsoft.com/office/drawing/2014/main" id="{B9E34978-8D03-B451-CA33-4541B29A6364}"/>
              </a:ext>
            </a:extLst>
          </p:cNvPr>
          <p:cNvPicPr>
            <a:picLocks noChangeAspect="1"/>
          </p:cNvPicPr>
          <p:nvPr/>
        </p:nvPicPr>
        <p:blipFill>
          <a:blip r:embed="rId5"/>
          <a:stretch>
            <a:fillRect/>
          </a:stretch>
        </p:blipFill>
        <p:spPr>
          <a:xfrm>
            <a:off x="450849" y="5724319"/>
            <a:ext cx="3251200" cy="3251200"/>
          </a:xfrm>
          <a:prstGeom prst="rect">
            <a:avLst/>
          </a:prstGeom>
        </p:spPr>
      </p:pic>
    </p:spTree>
    <p:extLst>
      <p:ext uri="{BB962C8B-B14F-4D97-AF65-F5344CB8AC3E}">
        <p14:creationId xmlns:p14="http://schemas.microsoft.com/office/powerpoint/2010/main" val="3529368995"/>
      </p:ext>
    </p:ext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08911" y="5189040"/>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972190" y="272644"/>
            <a:ext cx="5620128"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tear</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504922" y="5529468"/>
            <a:ext cx="10419220"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tangle</a:t>
            </a:r>
            <a:endParaRPr sz="19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7EBF27D9-65E6-FB2C-4D46-1DECAF02A158}"/>
              </a:ext>
            </a:extLst>
          </p:cNvPr>
          <p:cNvPicPr>
            <a:picLocks noChangeAspect="1"/>
          </p:cNvPicPr>
          <p:nvPr/>
        </p:nvPicPr>
        <p:blipFill>
          <a:blip r:embed="rId4"/>
          <a:stretch>
            <a:fillRect/>
          </a:stretch>
        </p:blipFill>
        <p:spPr>
          <a:xfrm>
            <a:off x="8450528" y="629121"/>
            <a:ext cx="3251200" cy="3251200"/>
          </a:xfrm>
          <a:prstGeom prst="rect">
            <a:avLst/>
          </a:prstGeom>
        </p:spPr>
      </p:pic>
      <p:pic>
        <p:nvPicPr>
          <p:cNvPr id="4" name="Picture 3">
            <a:extLst>
              <a:ext uri="{FF2B5EF4-FFF2-40B4-BE49-F238E27FC236}">
                <a16:creationId xmlns:a16="http://schemas.microsoft.com/office/drawing/2014/main" id="{FD5FF66F-8380-8BF6-631F-EC2EF06D5082}"/>
              </a:ext>
            </a:extLst>
          </p:cNvPr>
          <p:cNvPicPr>
            <a:picLocks noChangeAspect="1"/>
          </p:cNvPicPr>
          <p:nvPr/>
        </p:nvPicPr>
        <p:blipFill>
          <a:blip r:embed="rId5"/>
          <a:stretch>
            <a:fillRect/>
          </a:stretch>
        </p:blipFill>
        <p:spPr>
          <a:xfrm>
            <a:off x="797505" y="5486352"/>
            <a:ext cx="3251200" cy="3251200"/>
          </a:xfrm>
          <a:prstGeom prst="rect">
            <a:avLst/>
          </a:prstGeom>
        </p:spPr>
      </p:pic>
    </p:spTree>
    <p:extLst>
      <p:ext uri="{BB962C8B-B14F-4D97-AF65-F5344CB8AC3E}">
        <p14:creationId xmlns:p14="http://schemas.microsoft.com/office/powerpoint/2010/main" val="4173104952"/>
      </p:ext>
    </p:ext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44437" y="-603206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051697" y="471341"/>
            <a:ext cx="6698950"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stroll</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1577607" y="5937256"/>
            <a:ext cx="12346080"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Futura Medium" panose="020B0602020204020303" pitchFamily="34" charset="-79"/>
                <a:cs typeface="Futura Medium" panose="020B0602020204020303" pitchFamily="34" charset="-79"/>
              </a:rPr>
              <a:t>witness</a:t>
            </a:r>
            <a:endParaRPr sz="23900" dirty="0">
              <a:latin typeface="Futura Medium" panose="020B0602020204020303" pitchFamily="34" charset="-79"/>
              <a:cs typeface="Futura Medium" panose="020B0602020204020303" pitchFamily="34" charset="-79"/>
            </a:endParaRPr>
          </a:p>
        </p:txBody>
      </p:sp>
      <p:sp>
        <p:nvSpPr>
          <p:cNvPr id="5" name="TextBox 4">
            <a:extLst>
              <a:ext uri="{FF2B5EF4-FFF2-40B4-BE49-F238E27FC236}">
                <a16:creationId xmlns:a16="http://schemas.microsoft.com/office/drawing/2014/main" id="{AC51DBDD-6E1E-9CB0-11B3-6AC6404BFAF9}"/>
              </a:ext>
            </a:extLst>
          </p:cNvPr>
          <p:cNvSpPr txBox="1"/>
          <p:nvPr/>
        </p:nvSpPr>
        <p:spPr>
          <a:xfrm>
            <a:off x="5553605" y="-1513628"/>
            <a:ext cx="102657" cy="6565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3600" b="0" i="0" u="none" strike="noStrike" cap="none" spc="0" normalizeH="0" baseline="0" dirty="0">
              <a:ln>
                <a:noFill/>
              </a:ln>
              <a:solidFill>
                <a:srgbClr val="000000"/>
              </a:solidFill>
              <a:effectLst/>
              <a:uFillTx/>
              <a:latin typeface="+mn-lt"/>
              <a:ea typeface="+mn-ea"/>
              <a:cs typeface="+mn-cs"/>
              <a:sym typeface="Helvetica Light"/>
            </a:endParaRPr>
          </a:p>
        </p:txBody>
      </p:sp>
      <p:pic>
        <p:nvPicPr>
          <p:cNvPr id="2" name="Picture 1">
            <a:extLst>
              <a:ext uri="{FF2B5EF4-FFF2-40B4-BE49-F238E27FC236}">
                <a16:creationId xmlns:a16="http://schemas.microsoft.com/office/drawing/2014/main" id="{358F06D9-BB66-5132-A86E-D81F5B4AE995}"/>
              </a:ext>
            </a:extLst>
          </p:cNvPr>
          <p:cNvPicPr>
            <a:picLocks noChangeAspect="1"/>
          </p:cNvPicPr>
          <p:nvPr/>
        </p:nvPicPr>
        <p:blipFill>
          <a:blip r:embed="rId4"/>
          <a:stretch>
            <a:fillRect/>
          </a:stretch>
        </p:blipFill>
        <p:spPr>
          <a:xfrm>
            <a:off x="8447809" y="602862"/>
            <a:ext cx="3251200" cy="3251200"/>
          </a:xfrm>
          <a:prstGeom prst="rect">
            <a:avLst/>
          </a:prstGeom>
        </p:spPr>
      </p:pic>
      <p:pic>
        <p:nvPicPr>
          <p:cNvPr id="4" name="Picture 3">
            <a:extLst>
              <a:ext uri="{FF2B5EF4-FFF2-40B4-BE49-F238E27FC236}">
                <a16:creationId xmlns:a16="http://schemas.microsoft.com/office/drawing/2014/main" id="{FEACB0E2-0E5D-CD7C-6B18-C6E0C68CE883}"/>
              </a:ext>
            </a:extLst>
          </p:cNvPr>
          <p:cNvPicPr>
            <a:picLocks noChangeAspect="1"/>
          </p:cNvPicPr>
          <p:nvPr/>
        </p:nvPicPr>
        <p:blipFill>
          <a:blip r:embed="rId5"/>
          <a:stretch>
            <a:fillRect/>
          </a:stretch>
        </p:blipFill>
        <p:spPr>
          <a:xfrm>
            <a:off x="682017" y="5701712"/>
            <a:ext cx="3251200" cy="3251200"/>
          </a:xfrm>
          <a:prstGeom prst="rect">
            <a:avLst/>
          </a:prstGeom>
        </p:spPr>
      </p:pic>
    </p:spTree>
    <p:extLst>
      <p:ext uri="{BB962C8B-B14F-4D97-AF65-F5344CB8AC3E}">
        <p14:creationId xmlns:p14="http://schemas.microsoft.com/office/powerpoint/2010/main" val="280775718"/>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472709" y="430311"/>
            <a:ext cx="12059391" cy="1456809"/>
          </a:xfrm>
          <a:prstGeom prst="rect">
            <a:avLst/>
          </a:prstGeom>
          <a:ln w="12700">
            <a:no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lang="en-GB" sz="88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Grasshopper (Tier 1)</a:t>
            </a:r>
            <a:endParaRPr sz="88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endParaRPr>
          </a:p>
        </p:txBody>
      </p:sp>
      <p:sp>
        <p:nvSpPr>
          <p:cNvPr id="133" name="tear"/>
          <p:cNvSpPr txBox="1"/>
          <p:nvPr/>
        </p:nvSpPr>
        <p:spPr>
          <a:xfrm>
            <a:off x="5576363" y="2334468"/>
            <a:ext cx="1923605"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sz="4800" b="1" i="0" u="none" strike="noStrike" dirty="0">
                <a:solidFill>
                  <a:srgbClr val="000000"/>
                </a:solidFill>
                <a:effectLst/>
                <a:latin typeface="Gill Sans MT" panose="020B0502020104020203" pitchFamily="34" charset="77"/>
              </a:rPr>
              <a:t>wiggle</a:t>
            </a:r>
            <a:r>
              <a:rPr lang="en-GB" b="1" dirty="0">
                <a:latin typeface="Gill Sans MT" panose="020B0502020104020203" pitchFamily="34" charset="77"/>
                <a:sym typeface="American Typewriter"/>
              </a:rPr>
              <a:t>	</a:t>
            </a:r>
            <a:endParaRPr b="1" dirty="0">
              <a:latin typeface="Gill Sans MT" panose="020B0502020104020203" pitchFamily="34" charset="77"/>
              <a:sym typeface="American Typewriter"/>
            </a:endParaRPr>
          </a:p>
        </p:txBody>
      </p:sp>
      <p:sp>
        <p:nvSpPr>
          <p:cNvPr id="134" name="office"/>
          <p:cNvSpPr txBox="1"/>
          <p:nvPr/>
        </p:nvSpPr>
        <p:spPr>
          <a:xfrm>
            <a:off x="5477175" y="3191113"/>
            <a:ext cx="2167260" cy="84125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tumble</a:t>
            </a:r>
            <a:endParaRPr dirty="0">
              <a:latin typeface="Gill Sans MT" panose="020B0502020104020203" pitchFamily="34" charset="77"/>
            </a:endParaRPr>
          </a:p>
        </p:txBody>
      </p:sp>
      <p:sp>
        <p:nvSpPr>
          <p:cNvPr id="135" name="spare"/>
          <p:cNvSpPr txBox="1"/>
          <p:nvPr/>
        </p:nvSpPr>
        <p:spPr>
          <a:xfrm>
            <a:off x="5913176" y="4040712"/>
            <a:ext cx="1295227" cy="84125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sz="4800" b="1" i="0" u="none" strike="noStrike" dirty="0">
                <a:solidFill>
                  <a:srgbClr val="000000"/>
                </a:solidFill>
                <a:effectLst/>
                <a:latin typeface="Gill Sans MT" panose="020B0502020104020203" pitchFamily="34" charset="77"/>
              </a:rPr>
              <a:t>tear</a:t>
            </a:r>
            <a:endParaRPr b="1" dirty="0">
              <a:latin typeface="Gill Sans MT" panose="020B0502020104020203" pitchFamily="34" charset="77"/>
              <a:sym typeface="American Typewriter"/>
            </a:endParaRPr>
          </a:p>
        </p:txBody>
      </p:sp>
      <p:sp>
        <p:nvSpPr>
          <p:cNvPr id="136" name="chipped"/>
          <p:cNvSpPr txBox="1"/>
          <p:nvPr/>
        </p:nvSpPr>
        <p:spPr>
          <a:xfrm>
            <a:off x="5621438" y="4966512"/>
            <a:ext cx="1878720" cy="84125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tangle</a:t>
            </a:r>
            <a:endParaRPr dirty="0">
              <a:latin typeface="Gill Sans MT" panose="020B0502020104020203" pitchFamily="34" charset="77"/>
            </a:endParaRPr>
          </a:p>
        </p:txBody>
      </p:sp>
      <p:sp>
        <p:nvSpPr>
          <p:cNvPr id="137" name="lift"/>
          <p:cNvSpPr txBox="1"/>
          <p:nvPr/>
        </p:nvSpPr>
        <p:spPr>
          <a:xfrm>
            <a:off x="5765711" y="5837064"/>
            <a:ext cx="1590179" cy="84125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stroll</a:t>
            </a:r>
            <a:endParaRPr dirty="0">
              <a:latin typeface="Gill Sans MT" panose="020B0502020104020203" pitchFamily="34" charset="77"/>
            </a:endParaRPr>
          </a:p>
        </p:txBody>
      </p:sp>
      <p:pic>
        <p:nvPicPr>
          <p:cNvPr id="6" name="Picture 5" descr="A close up of a sign&#10;&#10;Description automatically generated">
            <a:extLst>
              <a:ext uri="{FF2B5EF4-FFF2-40B4-BE49-F238E27FC236}">
                <a16:creationId xmlns:a16="http://schemas.microsoft.com/office/drawing/2014/main" id="{425C565A-0887-F647-81E8-E14EE96CE6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8591" y="7184741"/>
            <a:ext cx="3124200" cy="2387600"/>
          </a:xfrm>
          <a:prstGeom prst="rect">
            <a:avLst/>
          </a:prstGeom>
        </p:spPr>
      </p:pic>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Tree>
    <p:extLst>
      <p:ext uri="{BB962C8B-B14F-4D97-AF65-F5344CB8AC3E}">
        <p14:creationId xmlns:p14="http://schemas.microsoft.com/office/powerpoint/2010/main" val="1884110339"/>
      </p:ext>
    </p:extLst>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032063"/>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81352" y="816194"/>
            <a:ext cx="9855034"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Futura Medium" panose="020B0602020204020303" pitchFamily="34" charset="-79"/>
                <a:cs typeface="Futura Medium" panose="020B0602020204020303" pitchFamily="34" charset="-79"/>
              </a:rPr>
              <a:t>wealthy</a:t>
            </a:r>
            <a:endParaRPr sz="72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749163" y="6045011"/>
            <a:ext cx="9855034"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Futura Medium" panose="020B0602020204020303" pitchFamily="34" charset="-79"/>
                <a:cs typeface="Futura Medium" panose="020B0602020204020303" pitchFamily="34" charset="-79"/>
              </a:rPr>
              <a:t>tradition</a:t>
            </a:r>
            <a:endParaRPr sz="19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9BE13531-F8EC-B428-86DF-6ED00CF94C1C}"/>
              </a:ext>
            </a:extLst>
          </p:cNvPr>
          <p:cNvPicPr>
            <a:picLocks noChangeAspect="1"/>
          </p:cNvPicPr>
          <p:nvPr/>
        </p:nvPicPr>
        <p:blipFill>
          <a:blip r:embed="rId4"/>
          <a:stretch>
            <a:fillRect/>
          </a:stretch>
        </p:blipFill>
        <p:spPr>
          <a:xfrm>
            <a:off x="8689194" y="602862"/>
            <a:ext cx="3251200" cy="3251200"/>
          </a:xfrm>
          <a:prstGeom prst="rect">
            <a:avLst/>
          </a:prstGeom>
        </p:spPr>
      </p:pic>
      <p:pic>
        <p:nvPicPr>
          <p:cNvPr id="4" name="Picture 3">
            <a:extLst>
              <a:ext uri="{FF2B5EF4-FFF2-40B4-BE49-F238E27FC236}">
                <a16:creationId xmlns:a16="http://schemas.microsoft.com/office/drawing/2014/main" id="{E76101A2-0D63-00D1-47B9-B8B40C9B6BF5}"/>
              </a:ext>
            </a:extLst>
          </p:cNvPr>
          <p:cNvPicPr>
            <a:picLocks noChangeAspect="1"/>
          </p:cNvPicPr>
          <p:nvPr/>
        </p:nvPicPr>
        <p:blipFill>
          <a:blip r:embed="rId5"/>
          <a:stretch>
            <a:fillRect/>
          </a:stretch>
        </p:blipFill>
        <p:spPr>
          <a:xfrm>
            <a:off x="401291" y="5725391"/>
            <a:ext cx="3251200" cy="3251200"/>
          </a:xfrm>
          <a:prstGeom prst="rect">
            <a:avLst/>
          </a:prstGeom>
        </p:spPr>
      </p:pic>
    </p:spTree>
    <p:extLst>
      <p:ext uri="{BB962C8B-B14F-4D97-AF65-F5344CB8AC3E}">
        <p14:creationId xmlns:p14="http://schemas.microsoft.com/office/powerpoint/2010/main" val="3777088980"/>
      </p:ext>
    </p:ext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9181748" y="-6298711"/>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174671" y="473186"/>
            <a:ext cx="11999897"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switch</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366400" y="5745861"/>
            <a:ext cx="10288591"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sustain</a:t>
            </a:r>
            <a:endParaRPr sz="138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CD47238A-75AA-6B81-31BE-074954DF484C}"/>
              </a:ext>
            </a:extLst>
          </p:cNvPr>
          <p:cNvPicPr>
            <a:picLocks noChangeAspect="1"/>
          </p:cNvPicPr>
          <p:nvPr/>
        </p:nvPicPr>
        <p:blipFill>
          <a:blip r:embed="rId4"/>
          <a:stretch>
            <a:fillRect/>
          </a:stretch>
        </p:blipFill>
        <p:spPr>
          <a:xfrm>
            <a:off x="9097351" y="602862"/>
            <a:ext cx="3251200" cy="3251200"/>
          </a:xfrm>
          <a:prstGeom prst="rect">
            <a:avLst/>
          </a:prstGeom>
        </p:spPr>
      </p:pic>
      <p:pic>
        <p:nvPicPr>
          <p:cNvPr id="4" name="Picture 3">
            <a:extLst>
              <a:ext uri="{FF2B5EF4-FFF2-40B4-BE49-F238E27FC236}">
                <a16:creationId xmlns:a16="http://schemas.microsoft.com/office/drawing/2014/main" id="{35692183-B19C-DD0C-3FA8-A880F712D80C}"/>
              </a:ext>
            </a:extLst>
          </p:cNvPr>
          <p:cNvPicPr>
            <a:picLocks noChangeAspect="1"/>
          </p:cNvPicPr>
          <p:nvPr/>
        </p:nvPicPr>
        <p:blipFill>
          <a:blip r:embed="rId5"/>
          <a:stretch>
            <a:fillRect/>
          </a:stretch>
        </p:blipFill>
        <p:spPr>
          <a:xfrm>
            <a:off x="518538" y="5702745"/>
            <a:ext cx="3251200" cy="3251200"/>
          </a:xfrm>
          <a:prstGeom prst="rect">
            <a:avLst/>
          </a:prstGeom>
        </p:spPr>
      </p:pic>
    </p:spTree>
    <p:extLst>
      <p:ext uri="{BB962C8B-B14F-4D97-AF65-F5344CB8AC3E}">
        <p14:creationId xmlns:p14="http://schemas.microsoft.com/office/powerpoint/2010/main" val="2064441753"/>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1407262" y="368756"/>
            <a:ext cx="10190290" cy="1579920"/>
          </a:xfrm>
          <a:prstGeom prst="rect">
            <a:avLst/>
          </a:prstGeom>
          <a:ln w="12700">
            <a:no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lang="en-GB"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Shinobi (Tier 2)</a:t>
            </a:r>
            <a:endParaRPr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endParaRPr>
          </a:p>
        </p:txBody>
      </p:sp>
      <p:sp>
        <p:nvSpPr>
          <p:cNvPr id="138" name="mutter"/>
          <p:cNvSpPr txBox="1"/>
          <p:nvPr/>
        </p:nvSpPr>
        <p:spPr>
          <a:xfrm>
            <a:off x="5390664" y="3425812"/>
            <a:ext cx="2340385" cy="84125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sz="4800" b="1" i="0" u="none" strike="noStrike" dirty="0">
                <a:solidFill>
                  <a:srgbClr val="000000"/>
                </a:solidFill>
                <a:effectLst/>
                <a:latin typeface="Gill Sans MT" panose="020B0502020104020203" pitchFamily="34" charset="77"/>
              </a:rPr>
              <a:t>wealthy</a:t>
            </a:r>
            <a:endParaRPr b="1" dirty="0">
              <a:latin typeface="Gill Sans MT" panose="020B0502020104020203" pitchFamily="34" charset="77"/>
              <a:sym typeface="American Typewriter"/>
            </a:endParaRPr>
          </a:p>
        </p:txBody>
      </p:sp>
      <p:sp>
        <p:nvSpPr>
          <p:cNvPr id="140" name="tolerate"/>
          <p:cNvSpPr txBox="1"/>
          <p:nvPr/>
        </p:nvSpPr>
        <p:spPr>
          <a:xfrm>
            <a:off x="5448361" y="2529859"/>
            <a:ext cx="2224968" cy="84125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dirty="0">
                <a:latin typeface="Gill Sans MT" panose="020B0502020104020203" pitchFamily="34" charset="77"/>
              </a:rPr>
              <a:t>witness</a:t>
            </a:r>
            <a:endParaRPr dirty="0">
              <a:latin typeface="Gill Sans MT" panose="020B0502020104020203" pitchFamily="34" charset="77"/>
            </a:endParaRPr>
          </a:p>
        </p:txBody>
      </p:sp>
      <p:sp>
        <p:nvSpPr>
          <p:cNvPr id="141" name="fixation"/>
          <p:cNvSpPr txBox="1"/>
          <p:nvPr/>
        </p:nvSpPr>
        <p:spPr>
          <a:xfrm>
            <a:off x="5249596" y="4288111"/>
            <a:ext cx="2622514" cy="84125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tradition</a:t>
            </a:r>
            <a:endParaRPr dirty="0">
              <a:latin typeface="Gill Sans MT" panose="020B0502020104020203" pitchFamily="34" charset="77"/>
            </a:endParaRPr>
          </a:p>
        </p:txBody>
      </p:sp>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4" name="Picture 23" descr="A close up of a sign&#10;&#10;Description automatically generated">
            <a:extLst>
              <a:ext uri="{FF2B5EF4-FFF2-40B4-BE49-F238E27FC236}">
                <a16:creationId xmlns:a16="http://schemas.microsoft.com/office/drawing/2014/main" id="{12CD5A4C-BE25-E144-93E5-DE9DD9D806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8591" y="7184741"/>
            <a:ext cx="3124200" cy="2387600"/>
          </a:xfrm>
          <a:prstGeom prst="rect">
            <a:avLst/>
          </a:prstGeom>
        </p:spPr>
      </p:pic>
      <p:sp>
        <p:nvSpPr>
          <p:cNvPr id="16" name="fixation">
            <a:extLst>
              <a:ext uri="{FF2B5EF4-FFF2-40B4-BE49-F238E27FC236}">
                <a16:creationId xmlns:a16="http://schemas.microsoft.com/office/drawing/2014/main" id="{54CA246C-41EE-5949-B05E-5758EA3BD8F4}"/>
              </a:ext>
            </a:extLst>
          </p:cNvPr>
          <p:cNvSpPr txBox="1"/>
          <p:nvPr/>
        </p:nvSpPr>
        <p:spPr>
          <a:xfrm>
            <a:off x="5537515" y="5195811"/>
            <a:ext cx="1930017" cy="84125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switch</a:t>
            </a:r>
            <a:endParaRPr dirty="0">
              <a:latin typeface="Gill Sans MT" panose="020B0502020104020203" pitchFamily="34" charset="77"/>
            </a:endParaRPr>
          </a:p>
        </p:txBody>
      </p:sp>
      <p:sp>
        <p:nvSpPr>
          <p:cNvPr id="17" name="fixation">
            <a:extLst>
              <a:ext uri="{FF2B5EF4-FFF2-40B4-BE49-F238E27FC236}">
                <a16:creationId xmlns:a16="http://schemas.microsoft.com/office/drawing/2014/main" id="{19D6E91F-8371-BF4E-B734-F3CE5F59AC7D}"/>
              </a:ext>
            </a:extLst>
          </p:cNvPr>
          <p:cNvSpPr txBox="1"/>
          <p:nvPr/>
        </p:nvSpPr>
        <p:spPr>
          <a:xfrm>
            <a:off x="5457381" y="6004340"/>
            <a:ext cx="2090317" cy="84125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sustain</a:t>
            </a:r>
            <a:endParaRPr dirty="0">
              <a:latin typeface="Gill Sans MT" panose="020B0502020104020203" pitchFamily="34" charset="77"/>
            </a:endParaRPr>
          </a:p>
        </p:txBody>
      </p:sp>
    </p:spTree>
    <p:extLst>
      <p:ext uri="{BB962C8B-B14F-4D97-AF65-F5344CB8AC3E}">
        <p14:creationId xmlns:p14="http://schemas.microsoft.com/office/powerpoint/2010/main" val="2057408785"/>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839795" y="1309202"/>
            <a:ext cx="2338782"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wiggle</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414288" y="1645578"/>
            <a:ext cx="4616262"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(verb / noun)</a:t>
            </a:r>
            <a:endParaRPr dirty="0">
              <a:latin typeface="Gill Sans MT" panose="020B0502020104020203" pitchFamily="34" charset="77"/>
            </a:endParaRPr>
          </a:p>
        </p:txBody>
      </p:sp>
      <p:sp>
        <p:nvSpPr>
          <p:cNvPr id="154" name="If you tear paper, cloth, or another material, or if it tears, you pull it into two pieces or you pull it so that a hole appears in it."/>
          <p:cNvSpPr txBox="1"/>
          <p:nvPr/>
        </p:nvSpPr>
        <p:spPr>
          <a:xfrm>
            <a:off x="508638" y="4188147"/>
            <a:ext cx="7352164" cy="176458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you wiggle something or if it wiggles, it moves up and down or from side to side in small quick movements.</a:t>
            </a:r>
          </a:p>
        </p:txBody>
      </p:sp>
      <p:sp>
        <p:nvSpPr>
          <p:cNvPr id="155" name="The was a tear in Freddie’s new school jumper."/>
          <p:cNvSpPr txBox="1"/>
          <p:nvPr/>
        </p:nvSpPr>
        <p:spPr>
          <a:xfrm>
            <a:off x="-32635" y="6798014"/>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Terri </a:t>
            </a:r>
            <a:r>
              <a:rPr lang="en-GB" b="1" dirty="0"/>
              <a:t>wiggled</a:t>
            </a:r>
            <a:r>
              <a:rPr lang="en-GB" dirty="0"/>
              <a:t> in her seat during the story.</a:t>
            </a: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wig-gle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4" name="Table 2">
            <a:extLst>
              <a:ext uri="{FF2B5EF4-FFF2-40B4-BE49-F238E27FC236}">
                <a16:creationId xmlns:a16="http://schemas.microsoft.com/office/drawing/2014/main" id="{D63B5FE3-48DF-DACA-FE7C-1418E421E613}"/>
              </a:ext>
            </a:extLst>
          </p:cNvPr>
          <p:cNvGraphicFramePr>
            <a:graphicFrameLocks noGrp="1"/>
          </p:cNvGraphicFramePr>
          <p:nvPr>
            <p:extLst>
              <p:ext uri="{D42A27DB-BD31-4B8C-83A1-F6EECF244321}">
                <p14:modId xmlns:p14="http://schemas.microsoft.com/office/powerpoint/2010/main" val="2882018969"/>
              </p:ext>
            </p:extLst>
          </p:nvPr>
        </p:nvGraphicFramePr>
        <p:xfrm>
          <a:off x="52520" y="7667413"/>
          <a:ext cx="12914533" cy="1804446"/>
        </p:xfrm>
        <a:graphic>
          <a:graphicData uri="http://schemas.openxmlformats.org/drawingml/2006/table">
            <a:tbl>
              <a:tblPr firstRow="1" bandRow="1">
                <a:tableStyleId>{5940675A-B579-460E-94D1-54222C63F5DA}</a:tableStyleId>
              </a:tblPr>
              <a:tblGrid>
                <a:gridCol w="2655511">
                  <a:extLst>
                    <a:ext uri="{9D8B030D-6E8A-4147-A177-3AD203B41FA5}">
                      <a16:colId xmlns:a16="http://schemas.microsoft.com/office/drawing/2014/main" val="1062734036"/>
                    </a:ext>
                  </a:extLst>
                </a:gridCol>
                <a:gridCol w="2092569">
                  <a:extLst>
                    <a:ext uri="{9D8B030D-6E8A-4147-A177-3AD203B41FA5}">
                      <a16:colId xmlns:a16="http://schemas.microsoft.com/office/drawing/2014/main" val="2844254734"/>
                    </a:ext>
                  </a:extLst>
                </a:gridCol>
                <a:gridCol w="3376246">
                  <a:extLst>
                    <a:ext uri="{9D8B030D-6E8A-4147-A177-3AD203B41FA5}">
                      <a16:colId xmlns:a16="http://schemas.microsoft.com/office/drawing/2014/main" val="277516935"/>
                    </a:ext>
                  </a:extLst>
                </a:gridCol>
                <a:gridCol w="1913019">
                  <a:extLst>
                    <a:ext uri="{9D8B030D-6E8A-4147-A177-3AD203B41FA5}">
                      <a16:colId xmlns:a16="http://schemas.microsoft.com/office/drawing/2014/main" val="2209242225"/>
                    </a:ext>
                  </a:extLst>
                </a:gridCol>
                <a:gridCol w="287718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waggle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giggle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wildly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wag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jiggle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happily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 name="Picture 1">
            <a:extLst>
              <a:ext uri="{FF2B5EF4-FFF2-40B4-BE49-F238E27FC236}">
                <a16:creationId xmlns:a16="http://schemas.microsoft.com/office/drawing/2014/main" id="{6E8D2907-B77C-DD64-0713-1FB5935C8259}"/>
              </a:ext>
            </a:extLst>
          </p:cNvPr>
          <p:cNvPicPr>
            <a:picLocks noChangeAspect="1"/>
          </p:cNvPicPr>
          <p:nvPr/>
        </p:nvPicPr>
        <p:blipFill>
          <a:blip r:embed="rId4"/>
          <a:stretch>
            <a:fillRect/>
          </a:stretch>
        </p:blipFill>
        <p:spPr>
          <a:xfrm>
            <a:off x="8799568" y="2794773"/>
            <a:ext cx="3251200" cy="3251200"/>
          </a:xfrm>
          <a:prstGeom prst="rect">
            <a:avLst/>
          </a:prstGeom>
        </p:spPr>
      </p:pic>
    </p:spTree>
    <p:extLst>
      <p:ext uri="{BB962C8B-B14F-4D97-AF65-F5344CB8AC3E}">
        <p14:creationId xmlns:p14="http://schemas.microsoft.com/office/powerpoint/2010/main" val="1497034231"/>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700345" y="1309202"/>
            <a:ext cx="2617704"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tumble</a:t>
            </a:r>
            <a:endParaRPr dirty="0">
              <a:latin typeface="Gill Sans MT" panose="020B0502020104020203" pitchFamily="34" charset="77"/>
            </a:endParaRPr>
          </a:p>
        </p:txBody>
      </p:sp>
      <p:sp>
        <p:nvSpPr>
          <p:cNvPr id="152" name="Definition:"/>
          <p:cNvSpPr txBox="1"/>
          <p:nvPr/>
        </p:nvSpPr>
        <p:spPr>
          <a:xfrm>
            <a:off x="2212466" y="3303841"/>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 / noun</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412821" y="4097063"/>
            <a:ext cx="6624742" cy="231858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someone or something tumbles somewhere, they fall there with a rolling or bouncing movement.</a:t>
            </a:r>
          </a:p>
        </p:txBody>
      </p:sp>
      <p:sp>
        <p:nvSpPr>
          <p:cNvPr id="155" name="The was a tear in Freddie’s new school jumper."/>
          <p:cNvSpPr txBox="1"/>
          <p:nvPr/>
        </p:nvSpPr>
        <p:spPr>
          <a:xfrm>
            <a:off x="128475" y="6699744"/>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Sol </a:t>
            </a:r>
            <a:r>
              <a:rPr lang="en-GB" b="1" dirty="0"/>
              <a:t>tumbled</a:t>
            </a:r>
            <a:r>
              <a:rPr lang="en-GB" dirty="0"/>
              <a:t> down the school steps.</a:t>
            </a:r>
            <a:endParaRPr lang="en-GB"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tum-ble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9E243FE5-981C-C8BE-24C7-A7E4A6D65449}"/>
              </a:ext>
            </a:extLst>
          </p:cNvPr>
          <p:cNvGraphicFramePr>
            <a:graphicFrameLocks noGrp="1"/>
          </p:cNvGraphicFramePr>
          <p:nvPr>
            <p:extLst>
              <p:ext uri="{D42A27DB-BD31-4B8C-83A1-F6EECF244321}">
                <p14:modId xmlns:p14="http://schemas.microsoft.com/office/powerpoint/2010/main" val="766439609"/>
              </p:ext>
            </p:extLst>
          </p:nvPr>
        </p:nvGraphicFramePr>
        <p:xfrm>
          <a:off x="5110" y="7654141"/>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1984537">
                  <a:extLst>
                    <a:ext uri="{9D8B030D-6E8A-4147-A177-3AD203B41FA5}">
                      <a16:colId xmlns:a16="http://schemas.microsoft.com/office/drawing/2014/main" val="2844254734"/>
                    </a:ext>
                  </a:extLst>
                </a:gridCol>
                <a:gridCol w="3147646">
                  <a:extLst>
                    <a:ext uri="{9D8B030D-6E8A-4147-A177-3AD203B41FA5}">
                      <a16:colId xmlns:a16="http://schemas.microsoft.com/office/drawing/2014/main" val="277516935"/>
                    </a:ext>
                  </a:extLst>
                </a:gridCol>
                <a:gridCol w="2667631">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topple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ascend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humble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suddenly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plunge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rise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stumble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awkward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 name="Picture 1">
            <a:extLst>
              <a:ext uri="{FF2B5EF4-FFF2-40B4-BE49-F238E27FC236}">
                <a16:creationId xmlns:a16="http://schemas.microsoft.com/office/drawing/2014/main" id="{C26AE30E-4A8D-5267-0C7C-79CDF1BBAD78}"/>
              </a:ext>
            </a:extLst>
          </p:cNvPr>
          <p:cNvPicPr>
            <a:picLocks noChangeAspect="1"/>
          </p:cNvPicPr>
          <p:nvPr/>
        </p:nvPicPr>
        <p:blipFill>
          <a:blip r:embed="rId4"/>
          <a:stretch>
            <a:fillRect/>
          </a:stretch>
        </p:blipFill>
        <p:spPr>
          <a:xfrm>
            <a:off x="8173289" y="3212292"/>
            <a:ext cx="3251200" cy="3251200"/>
          </a:xfrm>
          <a:prstGeom prst="rect">
            <a:avLst/>
          </a:prstGeom>
        </p:spPr>
      </p:pic>
    </p:spTree>
    <p:extLst>
      <p:ext uri="{BB962C8B-B14F-4D97-AF65-F5344CB8AC3E}">
        <p14:creationId xmlns:p14="http://schemas.microsoft.com/office/powerpoint/2010/main" val="1728328475"/>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9" y="358710"/>
            <a:ext cx="11006218" cy="10259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224554" y="1309202"/>
            <a:ext cx="1569340"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tear</a:t>
            </a:r>
            <a:endParaRPr dirty="0">
              <a:latin typeface="Gill Sans MT" panose="020B0502020104020203" pitchFamily="34" charset="77"/>
            </a:endParaRPr>
          </a:p>
        </p:txBody>
      </p:sp>
      <p:sp>
        <p:nvSpPr>
          <p:cNvPr id="152" name="Definition:"/>
          <p:cNvSpPr txBox="1"/>
          <p:nvPr/>
        </p:nvSpPr>
        <p:spPr>
          <a:xfrm>
            <a:off x="2212466" y="3241495"/>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 / noun</a:t>
            </a:r>
            <a:r>
              <a:rPr dirty="0">
                <a:latin typeface="Gill Sans MT" panose="020B0502020104020203" pitchFamily="34" charset="77"/>
              </a:rPr>
              <a:t>)</a:t>
            </a:r>
          </a:p>
        </p:txBody>
      </p:sp>
      <p:sp>
        <p:nvSpPr>
          <p:cNvPr id="155" name="The was a tear in Freddie’s new school jumper."/>
          <p:cNvSpPr txBox="1"/>
          <p:nvPr/>
        </p:nvSpPr>
        <p:spPr>
          <a:xfrm>
            <a:off x="0" y="6795609"/>
            <a:ext cx="13127900"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Ali began to </a:t>
            </a:r>
            <a:r>
              <a:rPr lang="en-GB" b="1" dirty="0"/>
              <a:t>tear</a:t>
            </a:r>
            <a:r>
              <a:rPr lang="en-GB" dirty="0"/>
              <a:t> the paper at his desk.</a:t>
            </a:r>
            <a:endParaRPr lang="en-GB"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330562"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tear</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628639849"/>
              </p:ext>
            </p:extLst>
          </p:nvPr>
        </p:nvGraphicFramePr>
        <p:xfrm>
          <a:off x="5110" y="7740522"/>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655998878"/>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rip</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there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soft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shred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join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care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easily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4" name="TextBox 3">
            <a:extLst>
              <a:ext uri="{FF2B5EF4-FFF2-40B4-BE49-F238E27FC236}">
                <a16:creationId xmlns:a16="http://schemas.microsoft.com/office/drawing/2014/main" id="{801264C2-F10B-A199-AB4C-620311D29941}"/>
              </a:ext>
            </a:extLst>
          </p:cNvPr>
          <p:cNvSpPr txBox="1"/>
          <p:nvPr/>
        </p:nvSpPr>
        <p:spPr>
          <a:xfrm flipH="1">
            <a:off x="308909" y="4369145"/>
            <a:ext cx="8402802" cy="17645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b="0" i="0" u="none" strike="noStrike" cap="none" spc="0" normalizeH="0" baseline="0" dirty="0">
                <a:ln>
                  <a:noFill/>
                </a:ln>
                <a:solidFill>
                  <a:srgbClr val="000000"/>
                </a:solidFill>
                <a:effectLst/>
                <a:uFillTx/>
                <a:latin typeface="Gill Sans MT" panose="020B0502020104020203" pitchFamily="34" charset="77"/>
                <a:sym typeface="Helvetica Light"/>
              </a:rPr>
              <a:t>If you tear paper, cloth, or another material, or if it tears, you pull it into two pieces or you pull it so that a hole appears in it.</a:t>
            </a:r>
          </a:p>
        </p:txBody>
      </p:sp>
      <p:pic>
        <p:nvPicPr>
          <p:cNvPr id="3" name="Picture 2">
            <a:extLst>
              <a:ext uri="{FF2B5EF4-FFF2-40B4-BE49-F238E27FC236}">
                <a16:creationId xmlns:a16="http://schemas.microsoft.com/office/drawing/2014/main" id="{8AF1F7E5-EB3B-FFC0-914C-0C89EDF345B7}"/>
              </a:ext>
            </a:extLst>
          </p:cNvPr>
          <p:cNvPicPr>
            <a:picLocks noChangeAspect="1"/>
          </p:cNvPicPr>
          <p:nvPr/>
        </p:nvPicPr>
        <p:blipFill>
          <a:blip r:embed="rId4"/>
          <a:stretch>
            <a:fillRect/>
          </a:stretch>
        </p:blipFill>
        <p:spPr>
          <a:xfrm>
            <a:off x="8897773" y="2973353"/>
            <a:ext cx="3251200" cy="3251200"/>
          </a:xfrm>
          <a:prstGeom prst="rect">
            <a:avLst/>
          </a:prstGeom>
        </p:spPr>
      </p:pic>
    </p:spTree>
    <p:extLst>
      <p:ext uri="{BB962C8B-B14F-4D97-AF65-F5344CB8AC3E}">
        <p14:creationId xmlns:p14="http://schemas.microsoft.com/office/powerpoint/2010/main" val="3988174973"/>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097331" y="1293327"/>
            <a:ext cx="2242602"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tangle</a:t>
            </a:r>
            <a:endParaRPr dirty="0">
              <a:latin typeface="Gill Sans MT" panose="020B0502020104020203" pitchFamily="34" charset="77"/>
            </a:endParaRPr>
          </a:p>
        </p:txBody>
      </p:sp>
      <p:sp>
        <p:nvSpPr>
          <p:cNvPr id="152" name="Definition:"/>
          <p:cNvSpPr txBox="1"/>
          <p:nvPr/>
        </p:nvSpPr>
        <p:spPr>
          <a:xfrm>
            <a:off x="2212466" y="3241495"/>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(verb / noun)</a:t>
            </a:r>
            <a:endParaRPr dirty="0">
              <a:latin typeface="Gill Sans MT" panose="020B0502020104020203" pitchFamily="34" charset="77"/>
            </a:endParaRPr>
          </a:p>
        </p:txBody>
      </p:sp>
      <p:sp>
        <p:nvSpPr>
          <p:cNvPr id="155" name="The was a tear in Freddie’s new school jumper."/>
          <p:cNvSpPr txBox="1"/>
          <p:nvPr/>
        </p:nvSpPr>
        <p:spPr>
          <a:xfrm>
            <a:off x="0" y="6869824"/>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Jill’s headphones were in a </a:t>
            </a:r>
            <a:r>
              <a:rPr lang="en-GB" b="1" dirty="0"/>
              <a:t>tangle</a:t>
            </a:r>
            <a:r>
              <a:rPr lang="en-GB" dirty="0"/>
              <a:t> on the desk</a:t>
            </a:r>
            <a:endParaRPr sz="4000" dirty="0">
              <a:solidFill>
                <a:schemeClr val="accent2"/>
              </a:solidFill>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5108422" y="2208242"/>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tan-gle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49A1BEAE-8459-14B6-D6FA-010E1FD5E42B}"/>
              </a:ext>
            </a:extLst>
          </p:cNvPr>
          <p:cNvGraphicFramePr>
            <a:graphicFrameLocks noGrp="1"/>
          </p:cNvGraphicFramePr>
          <p:nvPr>
            <p:extLst>
              <p:ext uri="{D42A27DB-BD31-4B8C-83A1-F6EECF244321}">
                <p14:modId xmlns:p14="http://schemas.microsoft.com/office/powerpoint/2010/main" val="3234522124"/>
              </p:ext>
            </p:extLst>
          </p:nvPr>
        </p:nvGraphicFramePr>
        <p:xfrm>
          <a:off x="5110" y="7739914"/>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knot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order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un-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angle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knotted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muddle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organisation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strangle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sticky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5" name="Grasshopper Word of the Day">
            <a:extLst>
              <a:ext uri="{FF2B5EF4-FFF2-40B4-BE49-F238E27FC236}">
                <a16:creationId xmlns:a16="http://schemas.microsoft.com/office/drawing/2014/main" id="{A7C45D5F-2BE5-F24B-6766-14BF74A509EA}"/>
              </a:ext>
            </a:extLst>
          </p:cNvPr>
          <p:cNvSpPr txBox="1"/>
          <p:nvPr/>
        </p:nvSpPr>
        <p:spPr>
          <a:xfrm>
            <a:off x="1751859" y="358710"/>
            <a:ext cx="11006218" cy="10259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6000" dirty="0">
                <a:solidFill>
                  <a:srgbClr val="00AEEE"/>
                </a:solidFill>
                <a:latin typeface="Gill Sans MT" panose="020B0502020104020203" pitchFamily="34" charset="77"/>
              </a:rPr>
              <a:t>Grasshopper Word of the Day</a:t>
            </a:r>
          </a:p>
        </p:txBody>
      </p:sp>
      <p:sp>
        <p:nvSpPr>
          <p:cNvPr id="6" name="TextBox 5">
            <a:extLst>
              <a:ext uri="{FF2B5EF4-FFF2-40B4-BE49-F238E27FC236}">
                <a16:creationId xmlns:a16="http://schemas.microsoft.com/office/drawing/2014/main" id="{C58FD2FB-EA82-5CAA-D50E-D3C8EED08E87}"/>
              </a:ext>
            </a:extLst>
          </p:cNvPr>
          <p:cNvSpPr txBox="1"/>
          <p:nvPr/>
        </p:nvSpPr>
        <p:spPr>
          <a:xfrm>
            <a:off x="255421" y="4771686"/>
            <a:ext cx="8102599" cy="121058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b="0" i="0" u="none" strike="noStrike" cap="none" spc="0" normalizeH="0" baseline="0" dirty="0">
                <a:ln>
                  <a:noFill/>
                </a:ln>
                <a:solidFill>
                  <a:srgbClr val="000000"/>
                </a:solidFill>
                <a:effectLst/>
                <a:uFillTx/>
                <a:latin typeface="Gill Sans MT" panose="020B0502020104020203" pitchFamily="34" charset="77"/>
                <a:sym typeface="Helvetica Light"/>
              </a:rPr>
              <a:t>A tangle of something is a mass of it twisted together in an untidy way.</a:t>
            </a:r>
          </a:p>
        </p:txBody>
      </p:sp>
      <p:pic>
        <p:nvPicPr>
          <p:cNvPr id="2" name="Picture 1">
            <a:extLst>
              <a:ext uri="{FF2B5EF4-FFF2-40B4-BE49-F238E27FC236}">
                <a16:creationId xmlns:a16="http://schemas.microsoft.com/office/drawing/2014/main" id="{A60519E9-8DAA-39F2-C2E9-E0DAAA615828}"/>
              </a:ext>
            </a:extLst>
          </p:cNvPr>
          <p:cNvPicPr>
            <a:picLocks noChangeAspect="1"/>
          </p:cNvPicPr>
          <p:nvPr/>
        </p:nvPicPr>
        <p:blipFill>
          <a:blip r:embed="rId4"/>
          <a:stretch>
            <a:fillRect/>
          </a:stretch>
        </p:blipFill>
        <p:spPr>
          <a:xfrm>
            <a:off x="8726745" y="2995566"/>
            <a:ext cx="3251200" cy="3251200"/>
          </a:xfrm>
          <a:prstGeom prst="rect">
            <a:avLst/>
          </a:prstGeom>
        </p:spPr>
      </p:pic>
    </p:spTree>
    <p:extLst>
      <p:ext uri="{BB962C8B-B14F-4D97-AF65-F5344CB8AC3E}">
        <p14:creationId xmlns:p14="http://schemas.microsoft.com/office/powerpoint/2010/main" val="4250856050"/>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sp>
        <p:nvSpPr>
          <p:cNvPr id="2" name="Word of the Day:">
            <a:extLst>
              <a:ext uri="{FF2B5EF4-FFF2-40B4-BE49-F238E27FC236}">
                <a16:creationId xmlns:a16="http://schemas.microsoft.com/office/drawing/2014/main" id="{EF31D9D2-4CD3-14F9-4593-5936551EB6A8}"/>
              </a:ext>
            </a:extLst>
          </p:cNvPr>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4" name="tear">
            <a:extLst>
              <a:ext uri="{FF2B5EF4-FFF2-40B4-BE49-F238E27FC236}">
                <a16:creationId xmlns:a16="http://schemas.microsoft.com/office/drawing/2014/main" id="{0ACE8D72-D4EF-04AA-03BE-A161B1435CC8}"/>
              </a:ext>
            </a:extLst>
          </p:cNvPr>
          <p:cNvSpPr txBox="1"/>
          <p:nvPr/>
        </p:nvSpPr>
        <p:spPr>
          <a:xfrm>
            <a:off x="6254494" y="1339979"/>
            <a:ext cx="1883529" cy="111825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sz="6600" dirty="0">
                <a:latin typeface="Gill Sans MT" panose="020B0502020104020203" pitchFamily="34" charset="77"/>
              </a:rPr>
              <a:t>stroll</a:t>
            </a:r>
            <a:endParaRPr sz="7200" dirty="0">
              <a:latin typeface="Gill Sans MT" panose="020B0502020104020203" pitchFamily="34" charset="77"/>
            </a:endParaRPr>
          </a:p>
        </p:txBody>
      </p:sp>
      <p:sp>
        <p:nvSpPr>
          <p:cNvPr id="5" name="Definition:">
            <a:extLst>
              <a:ext uri="{FF2B5EF4-FFF2-40B4-BE49-F238E27FC236}">
                <a16:creationId xmlns:a16="http://schemas.microsoft.com/office/drawing/2014/main" id="{0C4A287C-6577-44E5-E7A4-08DB847D204F}"/>
              </a:ext>
            </a:extLst>
          </p:cNvPr>
          <p:cNvSpPr txBox="1"/>
          <p:nvPr/>
        </p:nvSpPr>
        <p:spPr>
          <a:xfrm>
            <a:off x="2212466" y="3137585"/>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6" name="(verb / noun)">
            <a:extLst>
              <a:ext uri="{FF2B5EF4-FFF2-40B4-BE49-F238E27FC236}">
                <a16:creationId xmlns:a16="http://schemas.microsoft.com/office/drawing/2014/main" id="{1B98DAC9-D9EB-B483-33F0-CCC6A713318E}"/>
              </a:ext>
            </a:extLst>
          </p:cNvPr>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 / noun</a:t>
            </a:r>
            <a:r>
              <a:rPr dirty="0">
                <a:latin typeface="Gill Sans MT" panose="020B0502020104020203" pitchFamily="34" charset="77"/>
              </a:rPr>
              <a:t>)</a:t>
            </a:r>
          </a:p>
        </p:txBody>
      </p:sp>
      <p:sp>
        <p:nvSpPr>
          <p:cNvPr id="7" name="If you tear paper, cloth, or another material, or if it tears, you pull it into two pieces or you pull it so that a hole appears in it.">
            <a:extLst>
              <a:ext uri="{FF2B5EF4-FFF2-40B4-BE49-F238E27FC236}">
                <a16:creationId xmlns:a16="http://schemas.microsoft.com/office/drawing/2014/main" id="{3A0D80E9-72A7-64B3-9B6D-49CE6A7B3117}"/>
              </a:ext>
            </a:extLst>
          </p:cNvPr>
          <p:cNvSpPr txBox="1"/>
          <p:nvPr/>
        </p:nvSpPr>
        <p:spPr>
          <a:xfrm>
            <a:off x="384402" y="4657846"/>
            <a:ext cx="7314066" cy="121058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you stroll somewhere, you walk there in a slow, relaxed way.</a:t>
            </a:r>
          </a:p>
        </p:txBody>
      </p:sp>
      <p:sp>
        <p:nvSpPr>
          <p:cNvPr id="8" name="The was a tear in Freddie’s new school jumper.">
            <a:extLst>
              <a:ext uri="{FF2B5EF4-FFF2-40B4-BE49-F238E27FC236}">
                <a16:creationId xmlns:a16="http://schemas.microsoft.com/office/drawing/2014/main" id="{BA38E6B3-4022-92BE-4063-B1010CA2362D}"/>
              </a:ext>
            </a:extLst>
          </p:cNvPr>
          <p:cNvSpPr txBox="1"/>
          <p:nvPr/>
        </p:nvSpPr>
        <p:spPr>
          <a:xfrm>
            <a:off x="5112" y="6796480"/>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Mr Henry </a:t>
            </a:r>
            <a:r>
              <a:rPr lang="en-GB" b="1" dirty="0"/>
              <a:t>strolled</a:t>
            </a:r>
            <a:r>
              <a:rPr lang="en-GB" dirty="0"/>
              <a:t> around the school.</a:t>
            </a:r>
          </a:p>
        </p:txBody>
      </p:sp>
      <p:sp>
        <p:nvSpPr>
          <p:cNvPr id="10" name="Word Class">
            <a:extLst>
              <a:ext uri="{FF2B5EF4-FFF2-40B4-BE49-F238E27FC236}">
                <a16:creationId xmlns:a16="http://schemas.microsoft.com/office/drawing/2014/main" id="{FEA84EDD-3324-C0B9-6E3B-61F3061889F1}"/>
              </a:ext>
            </a:extLst>
          </p:cNvPr>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1" name="(tear)">
            <a:extLst>
              <a:ext uri="{FF2B5EF4-FFF2-40B4-BE49-F238E27FC236}">
                <a16:creationId xmlns:a16="http://schemas.microsoft.com/office/drawing/2014/main" id="{77AFB919-0056-82A7-DA9D-D6ED24CAAE4B}"/>
              </a:ext>
            </a:extLst>
          </p:cNvPr>
          <p:cNvSpPr txBox="1"/>
          <p:nvPr/>
        </p:nvSpPr>
        <p:spPr>
          <a:xfrm>
            <a:off x="5040153"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stroll)</a:t>
            </a:r>
            <a:endParaRPr dirty="0">
              <a:latin typeface="Gill Sans MT" panose="020B0502020104020203" pitchFamily="34" charset="77"/>
            </a:endParaRPr>
          </a:p>
        </p:txBody>
      </p:sp>
      <p:sp>
        <p:nvSpPr>
          <p:cNvPr id="12" name="Pronunciation / Syllables">
            <a:extLst>
              <a:ext uri="{FF2B5EF4-FFF2-40B4-BE49-F238E27FC236}">
                <a16:creationId xmlns:a16="http://schemas.microsoft.com/office/drawing/2014/main" id="{DC35399A-9AD9-9F8B-876C-58AA14578CEE}"/>
              </a:ext>
            </a:extLst>
          </p:cNvPr>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aphicFrame>
        <p:nvGraphicFramePr>
          <p:cNvPr id="13" name="Table 2">
            <a:extLst>
              <a:ext uri="{FF2B5EF4-FFF2-40B4-BE49-F238E27FC236}">
                <a16:creationId xmlns:a16="http://schemas.microsoft.com/office/drawing/2014/main" id="{FE719331-C211-74AD-D5AC-D297B25AB6F2}"/>
              </a:ext>
            </a:extLst>
          </p:cNvPr>
          <p:cNvGraphicFramePr>
            <a:graphicFrameLocks noGrp="1"/>
          </p:cNvGraphicFramePr>
          <p:nvPr>
            <p:extLst>
              <p:ext uri="{D42A27DB-BD31-4B8C-83A1-F6EECF244321}">
                <p14:modId xmlns:p14="http://schemas.microsoft.com/office/powerpoint/2010/main" val="1083129016"/>
              </p:ext>
            </p:extLst>
          </p:nvPr>
        </p:nvGraphicFramePr>
        <p:xfrm>
          <a:off x="5110" y="7710124"/>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334831431"/>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ramble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run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control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casual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saunter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whole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calmly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15" name="Picture 14">
            <a:extLst>
              <a:ext uri="{FF2B5EF4-FFF2-40B4-BE49-F238E27FC236}">
                <a16:creationId xmlns:a16="http://schemas.microsoft.com/office/drawing/2014/main" id="{E6ADE55C-C383-0DEB-FF76-A79E79956CA0}"/>
              </a:ext>
            </a:extLst>
          </p:cNvPr>
          <p:cNvPicPr>
            <a:picLocks noChangeAspect="1"/>
          </p:cNvPicPr>
          <p:nvPr/>
        </p:nvPicPr>
        <p:blipFill>
          <a:blip r:embed="rId4"/>
          <a:stretch>
            <a:fillRect/>
          </a:stretch>
        </p:blipFill>
        <p:spPr>
          <a:xfrm>
            <a:off x="8658972" y="2787780"/>
            <a:ext cx="3251200" cy="3251200"/>
          </a:xfrm>
          <a:prstGeom prst="rect">
            <a:avLst/>
          </a:prstGeom>
        </p:spPr>
      </p:pic>
    </p:spTree>
    <p:extLst>
      <p:ext uri="{BB962C8B-B14F-4D97-AF65-F5344CB8AC3E}">
        <p14:creationId xmlns:p14="http://schemas.microsoft.com/office/powerpoint/2010/main" val="3531663813"/>
      </p:ext>
    </p:extLst>
  </p:cSld>
  <p:clrMapOvr>
    <a:masterClrMapping/>
  </p:clrMapOvr>
  <p:transition spd="med"/>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50883</TotalTime>
  <Words>1265</Words>
  <Application>Microsoft Macintosh PowerPoint</Application>
  <PresentationFormat>Custom</PresentationFormat>
  <Paragraphs>356</Paragraphs>
  <Slides>31</Slides>
  <Notes>31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31</vt:i4>
      </vt:variant>
    </vt:vector>
  </HeadingPairs>
  <TitlesOfParts>
    <vt:vector size="38" baseType="lpstr">
      <vt:lpstr>Futura Medium</vt:lpstr>
      <vt:lpstr>Gill Sans</vt:lpstr>
      <vt:lpstr>Gill Sans MT</vt:lpstr>
      <vt:lpstr>Helvetica</vt:lpstr>
      <vt:lpstr>Helvetica Light</vt:lpstr>
      <vt:lpstr>Helvetica Neue</vt:lpstr>
      <vt:lpstr>White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Andrew Jennings</cp:lastModifiedBy>
  <cp:revision>1842</cp:revision>
  <dcterms:modified xsi:type="dcterms:W3CDTF">2025-06-18T08:51:39Z</dcterms:modified>
</cp:coreProperties>
</file>